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4"/>
  </p:notesMasterIdLst>
  <p:handoutMasterIdLst>
    <p:handoutMasterId r:id="rId65"/>
  </p:handoutMasterIdLst>
  <p:sldIdLst>
    <p:sldId id="256" r:id="rId2"/>
    <p:sldId id="318" r:id="rId3"/>
    <p:sldId id="31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EAC5124-9509-2A45-9E71-00E28C3D92F0}" type="slidenum">
              <a:rPr lang="en-US"/>
              <a:pPr>
                <a:defRPr/>
              </a:pPr>
              <a:t>4</a:t>
            </a:fld>
            <a:endParaRPr lang="en-US"/>
          </a:p>
        </p:txBody>
      </p:sp>
      <p:sp>
        <p:nvSpPr>
          <p:cNvPr id="1029122" name="Rectangle 2"/>
          <p:cNvSpPr>
            <a:spLocks noGrp="1" noRot="1" noChangeAspect="1" noChangeArrowheads="1" noTextEdit="1"/>
          </p:cNvSpPr>
          <p:nvPr>
            <p:ph type="sldImg"/>
          </p:nvPr>
        </p:nvSpPr>
        <p:spPr>
          <a:xfrm>
            <a:off x="2109788" y="647700"/>
            <a:ext cx="2870200" cy="2152650"/>
          </a:xfrm>
          <a:ln cap="flat"/>
          <a:extLst>
            <a:ext uri="{FAA26D3D-D897-4be2-8F04-BA451C77F1D7}">
              <ma14:placeholderFlag xmlns="" xmlns:ma14="http://schemas.microsoft.com/office/mac/drawingml/2011/main" val="1"/>
            </a:ext>
          </a:extLst>
        </p:spPr>
      </p:sp>
      <p:sp>
        <p:nvSpPr>
          <p:cNvPr id="1029123" name="Rectangle 3"/>
          <p:cNvSpPr>
            <a:spLocks noGrp="1" noChangeArrowheads="1"/>
          </p:cNvSpPr>
          <p:nvPr>
            <p:ph type="body" idx="1"/>
          </p:nvPr>
        </p:nvSpPr>
        <p:spPr>
          <a:xfrm>
            <a:off x="596053" y="2920651"/>
            <a:ext cx="6136640" cy="6107118"/>
          </a:xfrm>
          <a:ln/>
        </p:spPr>
        <p:txBody>
          <a:bodyPr lIns="99803" tIns="51685" rIns="99803" bIns="51685"/>
          <a:lstStyle/>
          <a:p>
            <a:pPr defTabSz="1042222">
              <a:defRPr/>
            </a:pPr>
            <a:endParaRPr lang="en-US" smtClean="0">
              <a:cs typeface="+mn-cs"/>
            </a:endParaRPr>
          </a:p>
        </p:txBody>
      </p:sp>
    </p:spTree>
    <p:extLst>
      <p:ext uri="{BB962C8B-B14F-4D97-AF65-F5344CB8AC3E}">
        <p14:creationId xmlns:p14="http://schemas.microsoft.com/office/powerpoint/2010/main" val="324832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C2C71CE-A597-1F45-BB14-FF9C8017E300}" type="slidenum">
              <a:rPr lang="en-US"/>
              <a:pPr>
                <a:defRPr/>
              </a:pPr>
              <a:t>18</a:t>
            </a:fld>
            <a:endParaRPr lang="en-US"/>
          </a:p>
        </p:txBody>
      </p:sp>
      <p:sp>
        <p:nvSpPr>
          <p:cNvPr id="1138690" name="Rectangle 2"/>
          <p:cNvSpPr>
            <a:spLocks noGrp="1" noRot="1" noChangeAspect="1" noChangeArrowheads="1" noTextEdit="1"/>
          </p:cNvSpPr>
          <p:nvPr>
            <p:ph type="sldImg"/>
          </p:nvPr>
        </p:nvSpPr>
        <p:spPr>
          <a:xfrm>
            <a:off x="1268413" y="727075"/>
            <a:ext cx="4779962" cy="3584575"/>
          </a:xfrm>
          <a:ln/>
          <a:extLst>
            <a:ext uri="{FAA26D3D-D897-4be2-8F04-BA451C77F1D7}">
              <ma14:placeholderFlag xmlns="" xmlns:ma14="http://schemas.microsoft.com/office/mac/drawingml/2011/main" val="1"/>
            </a:ext>
          </a:extLst>
        </p:spPr>
      </p:sp>
      <p:sp>
        <p:nvSpPr>
          <p:cNvPr id="1138691" name="Rectangle 3"/>
          <p:cNvSpPr>
            <a:spLocks noGrp="1" noChangeArrowheads="1"/>
          </p:cNvSpPr>
          <p:nvPr>
            <p:ph type="body" idx="1"/>
          </p:nvPr>
        </p:nvSpPr>
        <p:spPr>
          <a:xfrm>
            <a:off x="975360" y="4559025"/>
            <a:ext cx="5364480" cy="4323298"/>
          </a:xfrm>
        </p:spPr>
        <p:txBody>
          <a:bodyPr lIns="92666" tIns="46332" rIns="92666" bIns="46332"/>
          <a:lstStyle/>
          <a:p>
            <a:pPr eaLnBrk="1" hangingPunct="1">
              <a:defRPr/>
            </a:pPr>
            <a:r>
              <a:rPr lang="en-US" smtClean="0">
                <a:cs typeface="+mn-cs"/>
              </a:rPr>
              <a:t>Commitments are often made when little is know about a project.</a:t>
            </a:r>
          </a:p>
          <a:p>
            <a:pPr eaLnBrk="1" hangingPunct="1">
              <a:defRPr/>
            </a:pPr>
            <a:endParaRPr lang="en-US" smtClean="0">
              <a:cs typeface="+mn-cs"/>
            </a:endParaRPr>
          </a:p>
          <a:p>
            <a:pPr eaLnBrk="1" hangingPunct="1">
              <a:defRPr/>
            </a:pPr>
            <a:r>
              <a:rPr lang="en-US" smtClean="0">
                <a:cs typeface="+mn-cs"/>
              </a:rPr>
              <a:t>	</a:t>
            </a:r>
            <a:r>
              <a:rPr lang="ja-JP" altLang="en-US" i="1" smtClean="0">
                <a:latin typeface="Arial"/>
                <a:cs typeface="+mn-cs"/>
              </a:rPr>
              <a:t>“</a:t>
            </a:r>
            <a:r>
              <a:rPr lang="en-US" i="1" smtClean="0">
                <a:cs typeface="+mn-cs"/>
              </a:rPr>
              <a:t>If you can</a:t>
            </a:r>
            <a:r>
              <a:rPr lang="ja-JP" altLang="en-US" i="1" smtClean="0">
                <a:latin typeface="Arial"/>
                <a:cs typeface="+mn-cs"/>
              </a:rPr>
              <a:t>’</a:t>
            </a:r>
            <a:r>
              <a:rPr lang="en-US" i="1" smtClean="0">
                <a:cs typeface="+mn-cs"/>
              </a:rPr>
              <a:t>t plan early, plan often</a:t>
            </a:r>
            <a:r>
              <a:rPr lang="ja-JP" altLang="en-US" i="1" smtClean="0">
                <a:latin typeface="Arial"/>
                <a:cs typeface="+mn-cs"/>
              </a:rPr>
              <a:t>”</a:t>
            </a:r>
            <a:endParaRPr lang="en-US" i="1" smtClean="0">
              <a:cs typeface="+mn-cs"/>
            </a:endParaRPr>
          </a:p>
          <a:p>
            <a:pPr eaLnBrk="1" hangingPunct="1">
              <a:defRPr/>
            </a:pPr>
            <a:r>
              <a:rPr lang="en-US" smtClean="0">
                <a:cs typeface="+mn-cs"/>
              </a:rPr>
              <a:t>		- Humphrey</a:t>
            </a:r>
          </a:p>
          <a:p>
            <a:pPr eaLnBrk="1" hangingPunct="1">
              <a:defRPr/>
            </a:pPr>
            <a:endParaRPr lang="en-US" smtClean="0">
              <a:cs typeface="+mn-cs"/>
            </a:endParaRPr>
          </a:p>
          <a:p>
            <a:pPr eaLnBrk="1" hangingPunct="1">
              <a:defRPr/>
            </a:pPr>
            <a:r>
              <a:rPr lang="en-US" smtClean="0">
                <a:cs typeface="+mn-cs"/>
              </a:rPr>
              <a:t>A plan is a snapshot of what needs to be done.</a:t>
            </a:r>
          </a:p>
          <a:p>
            <a:pPr lvl="1" eaLnBrk="1" hangingPunct="1">
              <a:defRPr/>
            </a:pPr>
            <a:r>
              <a:rPr lang="en-US" smtClean="0"/>
              <a:t>Based on what you know at the time.</a:t>
            </a:r>
          </a:p>
          <a:p>
            <a:pPr lvl="1" eaLnBrk="1" hangingPunct="1">
              <a:defRPr/>
            </a:pPr>
            <a:r>
              <a:rPr lang="en-US" smtClean="0"/>
              <a:t>Should be revisited when new information is gained.</a:t>
            </a:r>
          </a:p>
          <a:p>
            <a:pPr lvl="1" eaLnBrk="1" hangingPunct="1">
              <a:defRPr/>
            </a:pPr>
            <a:r>
              <a:rPr lang="en-US" smtClean="0"/>
              <a:t>Adjustments can be made if early warning is given.</a:t>
            </a:r>
          </a:p>
          <a:p>
            <a:pPr eaLnBrk="1" hangingPunct="1">
              <a:defRPr/>
            </a:pPr>
            <a:endParaRPr lang="en-US" smtClean="0">
              <a:cs typeface="+mn-cs"/>
            </a:endParaRPr>
          </a:p>
          <a:p>
            <a:pPr eaLnBrk="1" hangingPunct="1">
              <a:defRPr/>
            </a:pPr>
            <a:r>
              <a:rPr lang="en-US" smtClean="0">
                <a:cs typeface="+mn-cs"/>
              </a:rPr>
              <a:t>The intent is not to continuously reset the end dates, but to continuously reexamine the amount of work left to do to reach the end date.</a:t>
            </a:r>
          </a:p>
          <a:p>
            <a:pPr eaLnBrk="1" hangingPunct="1">
              <a:defRPr/>
            </a:pPr>
            <a:r>
              <a:rPr lang="en-US" smtClean="0">
                <a:cs typeface="+mn-cs"/>
              </a:rPr>
              <a:t>The TSP development strategy encourages</a:t>
            </a:r>
          </a:p>
          <a:p>
            <a:pPr lvl="1" eaLnBrk="1" hangingPunct="1">
              <a:defRPr/>
            </a:pPr>
            <a:r>
              <a:rPr lang="en-US" smtClean="0"/>
              <a:t>incremental development</a:t>
            </a:r>
          </a:p>
          <a:p>
            <a:pPr lvl="1" eaLnBrk="1" hangingPunct="1">
              <a:defRPr/>
            </a:pPr>
            <a:r>
              <a:rPr lang="en-US" smtClean="0"/>
              <a:t>iterative development</a:t>
            </a:r>
          </a:p>
          <a:p>
            <a:pPr lvl="1" eaLnBrk="1" hangingPunct="1">
              <a:defRPr/>
            </a:pPr>
            <a:r>
              <a:rPr lang="en-US" smtClean="0"/>
              <a:t>multiple builds or cycles</a:t>
            </a:r>
          </a:p>
          <a:p>
            <a:pPr lvl="1" eaLnBrk="1" hangingPunct="1">
              <a:defRPr/>
            </a:pPr>
            <a:r>
              <a:rPr lang="en-US" smtClean="0"/>
              <a:t>working ahead</a:t>
            </a:r>
          </a:p>
          <a:p>
            <a:pPr eaLnBrk="1" hangingPunct="1">
              <a:defRPr/>
            </a:pPr>
            <a:endParaRPr lang="en-US" smtClean="0">
              <a:cs typeface="+mn-cs"/>
            </a:endParaRPr>
          </a:p>
          <a:p>
            <a:pPr eaLnBrk="1" hangingPunct="1">
              <a:defRPr/>
            </a:pPr>
            <a:endParaRPr lang="en-US" smtClean="0">
              <a:cs typeface="+mn-cs"/>
            </a:endParaRPr>
          </a:p>
        </p:txBody>
      </p:sp>
    </p:spTree>
    <p:extLst>
      <p:ext uri="{BB962C8B-B14F-4D97-AF65-F5344CB8AC3E}">
        <p14:creationId xmlns:p14="http://schemas.microsoft.com/office/powerpoint/2010/main" val="1745812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2682B93-18B6-644C-9951-6890FD0D260C}" type="slidenum">
              <a:rPr lang="en-US"/>
              <a:pPr>
                <a:defRPr/>
              </a:pPr>
              <a:t>50</a:t>
            </a:fld>
            <a:endParaRPr lang="en-US"/>
          </a:p>
        </p:txBody>
      </p:sp>
      <p:sp>
        <p:nvSpPr>
          <p:cNvPr id="1163266" name="Rectangle 2"/>
          <p:cNvSpPr>
            <a:spLocks noGrp="1" noRot="1" noChangeAspect="1" noChangeArrowheads="1" noTextEdit="1"/>
          </p:cNvSpPr>
          <p:nvPr>
            <p:ph type="sldImg"/>
          </p:nvPr>
        </p:nvSpPr>
        <p:spPr>
          <a:xfrm>
            <a:off x="1268413" y="725488"/>
            <a:ext cx="4783137" cy="3587750"/>
          </a:xfrm>
          <a:ln/>
          <a:extLst>
            <a:ext uri="{FAA26D3D-D897-4be2-8F04-BA451C77F1D7}">
              <ma14:placeholderFlag xmlns="" xmlns:ma14="http://schemas.microsoft.com/office/mac/drawingml/2011/main" val="1"/>
            </a:ext>
          </a:extLst>
        </p:spPr>
      </p:sp>
      <p:sp>
        <p:nvSpPr>
          <p:cNvPr id="1163267" name="Rectangle 3"/>
          <p:cNvSpPr>
            <a:spLocks noGrp="1" noChangeArrowheads="1"/>
          </p:cNvSpPr>
          <p:nvPr>
            <p:ph type="body" idx="1"/>
          </p:nvPr>
        </p:nvSpPr>
        <p:spPr>
          <a:xfrm>
            <a:off x="1137920" y="4769672"/>
            <a:ext cx="4981787" cy="4075871"/>
          </a:xfrm>
          <a:ln/>
        </p:spPr>
        <p:txBody>
          <a:bodyPr lIns="97951" tIns="49865" rIns="97951" bIns="49865"/>
          <a:lstStyle/>
          <a:p>
            <a:pPr eaLnBrk="1" hangingPunct="1">
              <a:lnSpc>
                <a:spcPct val="100000"/>
              </a:lnSpc>
              <a:spcBef>
                <a:spcPct val="0"/>
              </a:spcBef>
              <a:defRPr/>
            </a:pPr>
            <a:endParaRPr lang="en-US" smtClean="0">
              <a:cs typeface="+mn-cs"/>
            </a:endParaRPr>
          </a:p>
        </p:txBody>
      </p:sp>
    </p:spTree>
    <p:extLst>
      <p:ext uri="{BB962C8B-B14F-4D97-AF65-F5344CB8AC3E}">
        <p14:creationId xmlns:p14="http://schemas.microsoft.com/office/powerpoint/2010/main" val="749729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19BB9CC-F942-B443-98AD-E5F4244B35EC}" type="slidenum">
              <a:rPr lang="en-US"/>
              <a:pPr>
                <a:defRPr/>
              </a:pPr>
              <a:t>56</a:t>
            </a:fld>
            <a:endParaRPr lang="en-US"/>
          </a:p>
        </p:txBody>
      </p:sp>
      <p:sp>
        <p:nvSpPr>
          <p:cNvPr id="1089538" name="Rectangle 2"/>
          <p:cNvSpPr>
            <a:spLocks noGrp="1" noRot="1" noChangeAspect="1" noChangeArrowheads="1" noTextEdit="1"/>
          </p:cNvSpPr>
          <p:nvPr>
            <p:ph type="sldImg"/>
          </p:nvPr>
        </p:nvSpPr>
        <p:spPr>
          <a:xfrm>
            <a:off x="2109788" y="649288"/>
            <a:ext cx="2868612" cy="2151062"/>
          </a:xfrm>
          <a:ln cap="flat"/>
          <a:extLst>
            <a:ext uri="{FAA26D3D-D897-4be2-8F04-BA451C77F1D7}">
              <ma14:placeholderFlag xmlns="" xmlns:ma14="http://schemas.microsoft.com/office/mac/drawingml/2011/main" val="1"/>
            </a:ext>
          </a:extLst>
        </p:spPr>
      </p:sp>
      <p:sp>
        <p:nvSpPr>
          <p:cNvPr id="1089539" name="Rectangle 3"/>
          <p:cNvSpPr>
            <a:spLocks noGrp="1" noChangeArrowheads="1"/>
          </p:cNvSpPr>
          <p:nvPr>
            <p:ph type="body" idx="1"/>
          </p:nvPr>
        </p:nvSpPr>
        <p:spPr>
          <a:xfrm>
            <a:off x="602827" y="2927339"/>
            <a:ext cx="6119707" cy="6095416"/>
          </a:xfrm>
          <a:ln w="12700" cap="flat">
            <a:solidFill>
              <a:schemeClr val="tx1"/>
            </a:solidFill>
            <a:prstDash val="sysDot"/>
            <a:miter lim="800000"/>
            <a:headEnd/>
            <a:tailEnd/>
          </a:ln>
        </p:spPr>
        <p:txBody>
          <a:bodyPr lIns="95717" tIns="46209" rIns="95717" bIns="46209"/>
          <a:lstStyle/>
          <a:p>
            <a:pPr defTabSz="1005240">
              <a:defRPr/>
            </a:pPr>
            <a:endParaRPr lang="en-AU" smtClean="0">
              <a:cs typeface="+mn-cs"/>
            </a:endParaRPr>
          </a:p>
        </p:txBody>
      </p:sp>
    </p:spTree>
    <p:extLst>
      <p:ext uri="{BB962C8B-B14F-4D97-AF65-F5344CB8AC3E}">
        <p14:creationId xmlns:p14="http://schemas.microsoft.com/office/powerpoint/2010/main" val="633876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BBA9CDF-6C90-0C4F-A55F-9259C4CFA3EF}" type="slidenum">
              <a:rPr lang="en-US"/>
              <a:pPr>
                <a:defRPr/>
              </a:pPr>
              <a:t>58</a:t>
            </a:fld>
            <a:endParaRPr lang="en-US"/>
          </a:p>
        </p:txBody>
      </p:sp>
      <p:sp>
        <p:nvSpPr>
          <p:cNvPr id="1096706" name="Rectangle 2"/>
          <p:cNvSpPr>
            <a:spLocks noGrp="1" noRot="1" noChangeAspect="1" noChangeArrowheads="1" noTextEdit="1"/>
          </p:cNvSpPr>
          <p:nvPr>
            <p:ph type="sldImg"/>
          </p:nvPr>
        </p:nvSpPr>
        <p:spPr>
          <a:xfrm>
            <a:off x="2109788" y="649288"/>
            <a:ext cx="2868612" cy="2151062"/>
          </a:xfrm>
          <a:ln cap="flat"/>
          <a:extLst>
            <a:ext uri="{FAA26D3D-D897-4be2-8F04-BA451C77F1D7}">
              <ma14:placeholderFlag xmlns="" xmlns:ma14="http://schemas.microsoft.com/office/mac/drawingml/2011/main" val="1"/>
            </a:ext>
          </a:extLst>
        </p:spPr>
      </p:sp>
      <p:sp>
        <p:nvSpPr>
          <p:cNvPr id="1096707" name="Rectangle 3"/>
          <p:cNvSpPr>
            <a:spLocks noGrp="1" noChangeArrowheads="1"/>
          </p:cNvSpPr>
          <p:nvPr>
            <p:ph type="body" idx="1"/>
          </p:nvPr>
        </p:nvSpPr>
        <p:spPr>
          <a:xfrm>
            <a:off x="602827" y="2927339"/>
            <a:ext cx="6119707" cy="6095416"/>
          </a:xfrm>
          <a:ln w="12700" cap="flat">
            <a:solidFill>
              <a:schemeClr val="tx1"/>
            </a:solidFill>
            <a:prstDash val="sysDot"/>
            <a:miter lim="800000"/>
            <a:headEnd/>
            <a:tailEnd/>
          </a:ln>
        </p:spPr>
        <p:txBody>
          <a:bodyPr lIns="95717" tIns="46209" rIns="95717" bIns="46209"/>
          <a:lstStyle/>
          <a:p>
            <a:pPr defTabSz="1005240">
              <a:defRPr/>
            </a:pPr>
            <a:endParaRPr lang="en-AU" smtClean="0">
              <a:cs typeface="+mn-cs"/>
            </a:endParaRPr>
          </a:p>
        </p:txBody>
      </p:sp>
    </p:spTree>
    <p:extLst>
      <p:ext uri="{BB962C8B-B14F-4D97-AF65-F5344CB8AC3E}">
        <p14:creationId xmlns:p14="http://schemas.microsoft.com/office/powerpoint/2010/main" val="1643805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904C0B9-DE2B-CA43-9013-BBA08AC64C04}" type="slidenum">
              <a:rPr lang="en-US"/>
              <a:pPr>
                <a:defRPr/>
              </a:pPr>
              <a:t>59</a:t>
            </a:fld>
            <a:endParaRPr lang="en-US"/>
          </a:p>
        </p:txBody>
      </p:sp>
      <p:sp>
        <p:nvSpPr>
          <p:cNvPr id="1174530" name="Rectangle 2"/>
          <p:cNvSpPr>
            <a:spLocks noGrp="1" noRot="1" noChangeAspect="1" noChangeArrowheads="1" noTextEdit="1"/>
          </p:cNvSpPr>
          <p:nvPr>
            <p:ph type="sldImg"/>
          </p:nvPr>
        </p:nvSpPr>
        <p:spPr>
          <a:xfrm>
            <a:off x="2109788" y="649288"/>
            <a:ext cx="2868612" cy="2151062"/>
          </a:xfrm>
          <a:ln cap="flat"/>
          <a:extLst>
            <a:ext uri="{FAA26D3D-D897-4be2-8F04-BA451C77F1D7}">
              <ma14:placeholderFlag xmlns="" xmlns:ma14="http://schemas.microsoft.com/office/mac/drawingml/2011/main" val="1"/>
            </a:ext>
          </a:extLst>
        </p:spPr>
      </p:sp>
      <p:sp>
        <p:nvSpPr>
          <p:cNvPr id="1174531" name="Rectangle 3"/>
          <p:cNvSpPr>
            <a:spLocks noGrp="1" noChangeArrowheads="1"/>
          </p:cNvSpPr>
          <p:nvPr>
            <p:ph type="body" idx="1"/>
          </p:nvPr>
        </p:nvSpPr>
        <p:spPr>
          <a:xfrm>
            <a:off x="602827" y="2927339"/>
            <a:ext cx="6119707" cy="6095416"/>
          </a:xfrm>
          <a:ln w="12700" cap="flat">
            <a:solidFill>
              <a:schemeClr val="tx1"/>
            </a:solidFill>
            <a:prstDash val="sysDot"/>
            <a:miter lim="800000"/>
            <a:headEnd/>
            <a:tailEnd/>
          </a:ln>
        </p:spPr>
        <p:txBody>
          <a:bodyPr lIns="95717" tIns="46209" rIns="95717" bIns="46209"/>
          <a:lstStyle/>
          <a:p>
            <a:pPr defTabSz="1005240">
              <a:defRPr/>
            </a:pPr>
            <a:endParaRPr lang="en-AU" smtClean="0">
              <a:cs typeface="+mn-cs"/>
            </a:endParaRPr>
          </a:p>
        </p:txBody>
      </p:sp>
    </p:spTree>
    <p:extLst>
      <p:ext uri="{BB962C8B-B14F-4D97-AF65-F5344CB8AC3E}">
        <p14:creationId xmlns:p14="http://schemas.microsoft.com/office/powerpoint/2010/main" val="594369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5A4B368-F016-9B42-B479-94995B7C56DE}" type="slidenum">
              <a:rPr lang="en-US"/>
              <a:pPr>
                <a:defRPr/>
              </a:pPr>
              <a:t>61</a:t>
            </a:fld>
            <a:endParaRPr lang="en-US"/>
          </a:p>
        </p:txBody>
      </p:sp>
      <p:sp>
        <p:nvSpPr>
          <p:cNvPr id="1099778" name="Rectangle 2"/>
          <p:cNvSpPr>
            <a:spLocks noGrp="1" noRot="1" noChangeAspect="1" noChangeArrowheads="1" noTextEdit="1"/>
          </p:cNvSpPr>
          <p:nvPr>
            <p:ph type="sldImg"/>
          </p:nvPr>
        </p:nvSpPr>
        <p:spPr>
          <a:xfrm>
            <a:off x="2143125" y="673100"/>
            <a:ext cx="2801938" cy="2101850"/>
          </a:xfrm>
          <a:ln cap="flat"/>
          <a:extLst>
            <a:ext uri="{FAA26D3D-D897-4be2-8F04-BA451C77F1D7}">
              <ma14:placeholderFlag xmlns="" xmlns:ma14="http://schemas.microsoft.com/office/mac/drawingml/2011/main" val="1"/>
            </a:ext>
          </a:extLst>
        </p:spPr>
      </p:sp>
      <p:sp>
        <p:nvSpPr>
          <p:cNvPr id="1099779" name="Rectangle 3"/>
          <p:cNvSpPr>
            <a:spLocks noGrp="1" noChangeArrowheads="1"/>
          </p:cNvSpPr>
          <p:nvPr>
            <p:ph type="body" idx="1"/>
          </p:nvPr>
        </p:nvSpPr>
        <p:spPr>
          <a:xfrm>
            <a:off x="596053" y="2920651"/>
            <a:ext cx="6136640" cy="6107118"/>
          </a:xfrm>
          <a:ln/>
        </p:spPr>
        <p:txBody>
          <a:bodyPr lIns="99803" tIns="51685" rIns="99803" bIns="51685"/>
          <a:lstStyle/>
          <a:p>
            <a:pPr defTabSz="1042222">
              <a:defRPr/>
            </a:pPr>
            <a:endParaRPr lang="en-US" smtClean="0">
              <a:cs typeface="+mn-cs"/>
            </a:endParaRPr>
          </a:p>
        </p:txBody>
      </p:sp>
    </p:spTree>
    <p:extLst>
      <p:ext uri="{BB962C8B-B14F-4D97-AF65-F5344CB8AC3E}">
        <p14:creationId xmlns:p14="http://schemas.microsoft.com/office/powerpoint/2010/main" val="3492648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3D8F3E9D-07EC-6D46-A63B-B823E541DD4A}" type="slidenum">
              <a:rPr lang="en-US"/>
              <a:pPr>
                <a:defRPr/>
              </a:pPr>
              <a:t>62</a:t>
            </a:fld>
            <a:endParaRPr lang="en-US"/>
          </a:p>
        </p:txBody>
      </p:sp>
      <p:sp>
        <p:nvSpPr>
          <p:cNvPr id="1101826"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8793602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pic>
        <p:nvPicPr>
          <p:cNvPr id="14"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16" name="Rectangle 15"/>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7" name="TextBox 16"/>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8" name="Rectangle 17"/>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20" name="Rectangle 73"/>
          <p:cNvSpPr>
            <a:spLocks noChangeArrowheads="1"/>
          </p:cNvSpPr>
          <p:nvPr userDrawn="1"/>
        </p:nvSpPr>
        <p:spPr bwMode="white">
          <a:xfrm>
            <a:off x="4413250" y="6411779"/>
            <a:ext cx="2065908"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1" name="TextBox 20"/>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17083908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1033867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7337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88438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3341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45444879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35465071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293598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6748594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6823280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334376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42443127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0232768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7382423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9664922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5647726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1882908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8605105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37064189"/>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2874779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2239864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904401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24277966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6498922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1957317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86046165"/>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0929140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6383124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43753913"/>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22700652"/>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64231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26455246"/>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516978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859363502"/>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096697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70718523"/>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5899987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19697023"/>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03576806"/>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02371806"/>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04425372"/>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48257892"/>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26911739"/>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893583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5286821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43464940"/>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13416945"/>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3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33782779"/>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3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45395266"/>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30367221"/>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54804846"/>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78013857"/>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4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77949366"/>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4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84313159"/>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4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67755670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852543684"/>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4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1530675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2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34339545"/>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4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15131068"/>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4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28230854"/>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4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55782636"/>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5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50292055"/>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5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4251881"/>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5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58493632"/>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5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25683159"/>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5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5078214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
        <p:nvSpPr>
          <p:cNvPr id="9" name="Rectangle 8"/>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5" name="Rectangle 1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7" name="Rectangle 1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319044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5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19954201"/>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5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00345090"/>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5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8715512"/>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5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76336901"/>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5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96877818"/>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84288788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416650866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81"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027612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6" r:id="rId22"/>
    <p:sldLayoutId id="2147483707" r:id="rId23"/>
    <p:sldLayoutId id="2147483708" r:id="rId24"/>
    <p:sldLayoutId id="2147483709" r:id="rId25"/>
    <p:sldLayoutId id="2147483710" r:id="rId26"/>
    <p:sldLayoutId id="2147483711" r:id="rId27"/>
    <p:sldLayoutId id="2147483712" r:id="rId28"/>
    <p:sldLayoutId id="2147483713" r:id="rId29"/>
    <p:sldLayoutId id="2147483714" r:id="rId30"/>
    <p:sldLayoutId id="2147483715" r:id="rId31"/>
    <p:sldLayoutId id="2147483716" r:id="rId32"/>
    <p:sldLayoutId id="2147483717" r:id="rId33"/>
    <p:sldLayoutId id="2147483718" r:id="rId34"/>
    <p:sldLayoutId id="2147483719" r:id="rId35"/>
    <p:sldLayoutId id="2147483720" r:id="rId36"/>
    <p:sldLayoutId id="2147483721" r:id="rId37"/>
    <p:sldLayoutId id="2147483722" r:id="rId38"/>
    <p:sldLayoutId id="2147483723" r:id="rId39"/>
    <p:sldLayoutId id="2147483724" r:id="rId40"/>
    <p:sldLayoutId id="2147483725" r:id="rId41"/>
    <p:sldLayoutId id="2147483726" r:id="rId42"/>
    <p:sldLayoutId id="2147483727" r:id="rId43"/>
    <p:sldLayoutId id="2147483728" r:id="rId44"/>
    <p:sldLayoutId id="2147483729" r:id="rId45"/>
    <p:sldLayoutId id="2147483730" r:id="rId46"/>
    <p:sldLayoutId id="2147483731" r:id="rId47"/>
    <p:sldLayoutId id="2147483732" r:id="rId48"/>
    <p:sldLayoutId id="2147483733" r:id="rId49"/>
    <p:sldLayoutId id="2147483734" r:id="rId50"/>
    <p:sldLayoutId id="2147483735" r:id="rId51"/>
    <p:sldLayoutId id="2147483736" r:id="rId52"/>
    <p:sldLayoutId id="2147483737" r:id="rId53"/>
    <p:sldLayoutId id="2147483738" r:id="rId54"/>
    <p:sldLayoutId id="2147483739" r:id="rId55"/>
    <p:sldLayoutId id="2147483740" r:id="rId56"/>
    <p:sldLayoutId id="2147483741" r:id="rId57"/>
    <p:sldLayoutId id="2147483742" r:id="rId58"/>
    <p:sldLayoutId id="2147483743" r:id="rId59"/>
    <p:sldLayoutId id="2147483744" r:id="rId60"/>
    <p:sldLayoutId id="2147483745" r:id="rId61"/>
    <p:sldLayoutId id="2147483746" r:id="rId62"/>
    <p:sldLayoutId id="2147483747" r:id="rId63"/>
    <p:sldLayoutId id="2147483748" r:id="rId64"/>
    <p:sldLayoutId id="2147483749" r:id="rId65"/>
    <p:sldLayoutId id="2147483750" r:id="rId66"/>
    <p:sldLayoutId id="2147483751" r:id="rId67"/>
    <p:sldLayoutId id="2147483752" r:id="rId68"/>
    <p:sldLayoutId id="2147483753" r:id="rId69"/>
    <p:sldLayoutId id="2147483754" r:id="rId70"/>
    <p:sldLayoutId id="2147483755" r:id="rId71"/>
    <p:sldLayoutId id="2147483756" r:id="rId72"/>
    <p:sldLayoutId id="2147483757" r:id="rId73"/>
    <p:sldLayoutId id="2147483758" r:id="rId74"/>
    <p:sldLayoutId id="2147483672" r:id="rId75"/>
    <p:sldLayoutId id="2147483673" r:id="rId76"/>
    <p:sldLayoutId id="2147483677" r:id="rId77"/>
    <p:sldLayoutId id="2147483674" r:id="rId78"/>
    <p:sldLayoutId id="2147483675" r:id="rId79"/>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3.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5.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4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6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4.xml"/><Relationship Id="rId1" Type="http://schemas.openxmlformats.org/officeDocument/2006/relationships/slideLayout" Target="../slideLayouts/slideLayout6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5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64.xml"/></Relationships>
</file>

<file path=ppt/slides/_rels/slide5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Using the PSP</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a:t>
            </a:r>
            <a:r>
              <a:rPr lang="en-US" dirty="0" smtClean="0"/>
              <a:t>II</a:t>
            </a:r>
            <a:endParaRPr lang="en-US" dirty="0"/>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02" name="Rectangle 2"/>
          <p:cNvSpPr>
            <a:spLocks noGrp="1" noChangeArrowheads="1"/>
          </p:cNvSpPr>
          <p:nvPr>
            <p:ph type="title"/>
          </p:nvPr>
        </p:nvSpPr>
        <p:spPr/>
        <p:txBody>
          <a:bodyPr/>
          <a:lstStyle/>
          <a:p>
            <a:pPr eaLnBrk="1" hangingPunct="1">
              <a:defRPr/>
            </a:pPr>
            <a:r>
              <a:rPr lang="en-US" smtClean="0">
                <a:cs typeface="+mj-cs"/>
              </a:rPr>
              <a:t>What is the TSP?</a:t>
            </a:r>
          </a:p>
        </p:txBody>
      </p:sp>
      <p:sp>
        <p:nvSpPr>
          <p:cNvPr id="1126403" name="Rectangle 3"/>
          <p:cNvSpPr>
            <a:spLocks noGrp="1" noChangeArrowheads="1"/>
          </p:cNvSpPr>
          <p:nvPr>
            <p:ph idx="1"/>
          </p:nvPr>
        </p:nvSpPr>
        <p:spPr/>
        <p:txBody>
          <a:bodyPr/>
          <a:lstStyle/>
          <a:p>
            <a:pPr marL="0" indent="0" eaLnBrk="1" hangingPunct="1">
              <a:defRPr/>
            </a:pPr>
            <a:r>
              <a:rPr lang="en-US" dirty="0" smtClean="0">
                <a:cs typeface="+mn-cs"/>
              </a:rPr>
              <a:t>The TSP is a framework and a process structure for building and guiding engineering teams.</a:t>
            </a:r>
          </a:p>
          <a:p>
            <a:pPr marL="0" indent="0" eaLnBrk="1" hangingPunct="1">
              <a:defRPr/>
            </a:pPr>
            <a:endParaRPr lang="en-US" dirty="0" smtClean="0">
              <a:cs typeface="+mn-cs"/>
            </a:endParaRPr>
          </a:p>
          <a:p>
            <a:pPr marL="0" indent="0" eaLnBrk="1" hangingPunct="1">
              <a:defRPr/>
            </a:pPr>
            <a:r>
              <a:rPr lang="en-US" dirty="0" smtClean="0">
                <a:cs typeface="+mn-cs"/>
              </a:rPr>
              <a:t>The TSP contains</a:t>
            </a:r>
          </a:p>
          <a:p>
            <a:pPr lvl="1" eaLnBrk="1" hangingPunct="1">
              <a:defRPr/>
            </a:pPr>
            <a:r>
              <a:rPr lang="en-US" dirty="0" smtClean="0"/>
              <a:t>a </a:t>
            </a:r>
            <a:r>
              <a:rPr lang="en-US" b="1" dirty="0" smtClean="0">
                <a:solidFill>
                  <a:schemeClr val="tx2"/>
                </a:solidFill>
              </a:rPr>
              <a:t>team-building </a:t>
            </a:r>
            <a:r>
              <a:rPr lang="en-US" dirty="0" smtClean="0"/>
              <a:t>process that builds shared goals, commitments, and cohesion</a:t>
            </a:r>
          </a:p>
          <a:p>
            <a:pPr lvl="1" eaLnBrk="1" hangingPunct="1">
              <a:defRPr/>
            </a:pPr>
            <a:r>
              <a:rPr lang="en-US" dirty="0" smtClean="0"/>
              <a:t>a </a:t>
            </a:r>
            <a:r>
              <a:rPr lang="en-US" b="1" dirty="0" smtClean="0">
                <a:solidFill>
                  <a:srgbClr val="005695"/>
                </a:solidFill>
              </a:rPr>
              <a:t>team-working </a:t>
            </a:r>
            <a:r>
              <a:rPr lang="en-US" dirty="0" smtClean="0"/>
              <a:t>process that guides the team</a:t>
            </a:r>
            <a:r>
              <a:rPr lang="ja-JP" altLang="en-US" dirty="0" smtClean="0">
                <a:latin typeface="Arial"/>
              </a:rPr>
              <a:t>’</a:t>
            </a:r>
            <a:r>
              <a:rPr lang="en-US" dirty="0" smtClean="0"/>
              <a:t>s  engineering processes and practices </a:t>
            </a:r>
          </a:p>
          <a:p>
            <a:pPr marL="0" indent="0" eaLnBrk="1" hangingPunct="1">
              <a:defRPr/>
            </a:pPr>
            <a:endParaRPr lang="en-US" dirty="0" smtClean="0">
              <a:cs typeface="+mn-cs"/>
            </a:endParaRPr>
          </a:p>
          <a:p>
            <a:pPr marL="0" indent="0" eaLnBrk="1" hangingPunct="1">
              <a:defRPr/>
            </a:pPr>
            <a:r>
              <a:rPr lang="en-US" dirty="0" smtClean="0">
                <a:cs typeface="+mn-cs"/>
              </a:rPr>
              <a:t>A prerequisite for TSP teams is mastery of the software engineering and process skills taught in the PSP course.</a:t>
            </a:r>
          </a:p>
        </p:txBody>
      </p:sp>
    </p:spTree>
    <p:extLst>
      <p:ext uri="{BB962C8B-B14F-4D97-AF65-F5344CB8AC3E}">
        <p14:creationId xmlns:p14="http://schemas.microsoft.com/office/powerpoint/2010/main" val="21302853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426" name="Rectangle 2"/>
          <p:cNvSpPr>
            <a:spLocks noGrp="1" noChangeArrowheads="1"/>
          </p:cNvSpPr>
          <p:nvPr>
            <p:ph type="title"/>
          </p:nvPr>
        </p:nvSpPr>
        <p:spPr/>
        <p:txBody>
          <a:bodyPr/>
          <a:lstStyle/>
          <a:p>
            <a:r>
              <a:rPr lang="en-US" dirty="0" smtClean="0"/>
              <a:t>Building Effective Teams with the TSP</a:t>
            </a:r>
          </a:p>
        </p:txBody>
      </p:sp>
      <p:pic>
        <p:nvPicPr>
          <p:cNvPr id="14338" name="Picture 20" descr="S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938" y="1123950"/>
            <a:ext cx="8099425" cy="508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431077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4898" name="Rectangle 2"/>
          <p:cNvSpPr>
            <a:spLocks noGrp="1" noChangeArrowheads="1"/>
          </p:cNvSpPr>
          <p:nvPr>
            <p:ph type="title"/>
          </p:nvPr>
        </p:nvSpPr>
        <p:spPr/>
        <p:txBody>
          <a:bodyPr/>
          <a:lstStyle/>
          <a:p>
            <a:pPr eaLnBrk="1" hangingPunct="1">
              <a:defRPr/>
            </a:pPr>
            <a:r>
              <a:rPr lang="en-US" smtClean="0">
                <a:cs typeface="+mj-cs"/>
              </a:rPr>
              <a:t>What Does the TSP Do?</a:t>
            </a:r>
          </a:p>
        </p:txBody>
      </p:sp>
      <p:sp>
        <p:nvSpPr>
          <p:cNvPr id="1104899" name="Rectangle 3"/>
          <p:cNvSpPr>
            <a:spLocks noGrp="1" noChangeArrowheads="1"/>
          </p:cNvSpPr>
          <p:nvPr>
            <p:ph idx="1"/>
          </p:nvPr>
        </p:nvSpPr>
        <p:spPr/>
        <p:txBody>
          <a:bodyPr/>
          <a:lstStyle/>
          <a:p>
            <a:pPr marL="0" indent="0" eaLnBrk="1" hangingPunct="1">
              <a:lnSpc>
                <a:spcPct val="90000"/>
              </a:lnSpc>
              <a:defRPr/>
            </a:pPr>
            <a:r>
              <a:rPr lang="en-US" smtClean="0">
                <a:cs typeface="+mn-cs"/>
              </a:rPr>
              <a:t>The TSP establishes an environment that builds, develops, uses, and supports self-directed teamwork.</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A self-directed team</a:t>
            </a:r>
          </a:p>
          <a:p>
            <a:pPr marL="0" indent="0" eaLnBrk="1" hangingPunct="1">
              <a:lnSpc>
                <a:spcPct val="90000"/>
              </a:lnSpc>
              <a:buFontTx/>
              <a:buChar char="•"/>
              <a:defRPr/>
            </a:pPr>
            <a:r>
              <a:rPr lang="en-US" smtClean="0">
                <a:cs typeface="+mn-cs"/>
              </a:rPr>
              <a:t> sets its own goals</a:t>
            </a:r>
          </a:p>
          <a:p>
            <a:pPr marL="0" indent="0" eaLnBrk="1" hangingPunct="1">
              <a:lnSpc>
                <a:spcPct val="90000"/>
              </a:lnSpc>
              <a:buFontTx/>
              <a:buChar char="•"/>
              <a:defRPr/>
            </a:pPr>
            <a:r>
              <a:rPr lang="en-US" smtClean="0">
                <a:cs typeface="+mn-cs"/>
              </a:rPr>
              <a:t> establishes its own roles</a:t>
            </a:r>
          </a:p>
          <a:p>
            <a:pPr marL="0" indent="0" eaLnBrk="1" hangingPunct="1">
              <a:lnSpc>
                <a:spcPct val="90000"/>
              </a:lnSpc>
              <a:buFontTx/>
              <a:buChar char="•"/>
              <a:defRPr/>
            </a:pPr>
            <a:r>
              <a:rPr lang="en-US" smtClean="0">
                <a:cs typeface="+mn-cs"/>
              </a:rPr>
              <a:t> decides on its own development strategy</a:t>
            </a:r>
          </a:p>
          <a:p>
            <a:pPr marL="0" indent="0" eaLnBrk="1" hangingPunct="1">
              <a:lnSpc>
                <a:spcPct val="90000"/>
              </a:lnSpc>
              <a:buFontTx/>
              <a:buChar char="•"/>
              <a:defRPr/>
            </a:pPr>
            <a:r>
              <a:rPr lang="en-US" smtClean="0">
                <a:cs typeface="+mn-cs"/>
              </a:rPr>
              <a:t> defines its own processes</a:t>
            </a:r>
          </a:p>
          <a:p>
            <a:pPr marL="0" indent="0" eaLnBrk="1" hangingPunct="1">
              <a:lnSpc>
                <a:spcPct val="90000"/>
              </a:lnSpc>
              <a:buFontTx/>
              <a:buChar char="•"/>
              <a:defRPr/>
            </a:pPr>
            <a:r>
              <a:rPr lang="en-US" smtClean="0">
                <a:cs typeface="+mn-cs"/>
              </a:rPr>
              <a:t> develops its own plans</a:t>
            </a:r>
          </a:p>
          <a:p>
            <a:pPr marL="0" indent="0" eaLnBrk="1" hangingPunct="1">
              <a:lnSpc>
                <a:spcPct val="90000"/>
              </a:lnSpc>
              <a:buFontTx/>
              <a:buChar char="•"/>
              <a:defRPr/>
            </a:pPr>
            <a:r>
              <a:rPr lang="en-US" smtClean="0">
                <a:cs typeface="+mn-cs"/>
              </a:rPr>
              <a:t> measures, manages, and controls its own work</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Self-directed teams are jelled teams and they do the best work.</a:t>
            </a:r>
          </a:p>
        </p:txBody>
      </p:sp>
    </p:spTree>
    <p:extLst>
      <p:ext uri="{BB962C8B-B14F-4D97-AF65-F5344CB8AC3E}">
        <p14:creationId xmlns:p14="http://schemas.microsoft.com/office/powerpoint/2010/main" val="518791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22" name="Rectangle 2"/>
          <p:cNvSpPr>
            <a:spLocks noGrp="1" noChangeArrowheads="1"/>
          </p:cNvSpPr>
          <p:nvPr>
            <p:ph type="title"/>
          </p:nvPr>
        </p:nvSpPr>
        <p:spPr/>
        <p:txBody>
          <a:bodyPr/>
          <a:lstStyle/>
          <a:p>
            <a:pPr eaLnBrk="1" hangingPunct="1">
              <a:defRPr/>
            </a:pPr>
            <a:r>
              <a:rPr lang="en-US" dirty="0" smtClean="0">
                <a:cs typeface="+mj-cs"/>
              </a:rPr>
              <a:t>Management Support</a:t>
            </a:r>
          </a:p>
        </p:txBody>
      </p:sp>
      <p:sp>
        <p:nvSpPr>
          <p:cNvPr id="1105923" name="Rectangle 3"/>
          <p:cNvSpPr>
            <a:spLocks noGrp="1" noChangeArrowheads="1"/>
          </p:cNvSpPr>
          <p:nvPr>
            <p:ph idx="1"/>
          </p:nvPr>
        </p:nvSpPr>
        <p:spPr/>
        <p:txBody>
          <a:bodyPr>
            <a:normAutofit lnSpcReduction="10000"/>
          </a:bodyPr>
          <a:lstStyle/>
          <a:p>
            <a:pPr marL="0" indent="0" eaLnBrk="1" hangingPunct="1">
              <a:lnSpc>
                <a:spcPct val="90000"/>
              </a:lnSpc>
              <a:defRPr/>
            </a:pPr>
            <a:r>
              <a:rPr lang="en-US" smtClean="0">
                <a:cs typeface="+mn-cs"/>
              </a:rPr>
              <a:t>Management will agree to you and your team mates working as a self-directed team as long as you</a:t>
            </a:r>
          </a:p>
          <a:p>
            <a:pPr marL="0" indent="0" eaLnBrk="1" hangingPunct="1">
              <a:lnSpc>
                <a:spcPct val="90000"/>
              </a:lnSpc>
              <a:buFontTx/>
              <a:buChar char="•"/>
              <a:defRPr/>
            </a:pPr>
            <a:r>
              <a:rPr lang="en-US" smtClean="0">
                <a:cs typeface="+mn-cs"/>
              </a:rPr>
              <a:t> strive to meet their needs</a:t>
            </a:r>
          </a:p>
          <a:p>
            <a:pPr marL="0" indent="0" eaLnBrk="1" hangingPunct="1">
              <a:lnSpc>
                <a:spcPct val="90000"/>
              </a:lnSpc>
              <a:buFontTx/>
              <a:buChar char="•"/>
              <a:defRPr/>
            </a:pPr>
            <a:r>
              <a:rPr lang="en-US" smtClean="0">
                <a:cs typeface="+mn-cs"/>
              </a:rPr>
              <a:t> regularly report on your work</a:t>
            </a:r>
          </a:p>
          <a:p>
            <a:pPr marL="0" indent="0" eaLnBrk="1" hangingPunct="1">
              <a:lnSpc>
                <a:spcPct val="90000"/>
              </a:lnSpc>
              <a:buFontTx/>
              <a:buChar char="•"/>
              <a:defRPr/>
            </a:pPr>
            <a:r>
              <a:rPr lang="en-US" smtClean="0">
                <a:cs typeface="+mn-cs"/>
              </a:rPr>
              <a:t> convince them that your plans are sound </a:t>
            </a:r>
          </a:p>
          <a:p>
            <a:pPr marL="0" indent="0" eaLnBrk="1" hangingPunct="1">
              <a:lnSpc>
                <a:spcPct val="90000"/>
              </a:lnSpc>
              <a:buFontTx/>
              <a:buChar char="•"/>
              <a:defRPr/>
            </a:pPr>
            <a:r>
              <a:rPr lang="en-US" smtClean="0">
                <a:cs typeface="+mn-cs"/>
              </a:rPr>
              <a:t> do quality work</a:t>
            </a:r>
          </a:p>
          <a:p>
            <a:pPr marL="0" indent="0" eaLnBrk="1" hangingPunct="1">
              <a:lnSpc>
                <a:spcPct val="90000"/>
              </a:lnSpc>
              <a:buFontTx/>
              <a:buChar char="•"/>
              <a:defRPr/>
            </a:pPr>
            <a:r>
              <a:rPr lang="en-US" smtClean="0">
                <a:cs typeface="+mn-cs"/>
              </a:rPr>
              <a:t> respond to changing needs</a:t>
            </a:r>
          </a:p>
          <a:p>
            <a:pPr marL="0" indent="0" eaLnBrk="1" hangingPunct="1">
              <a:lnSpc>
                <a:spcPct val="90000"/>
              </a:lnSpc>
              <a:buFontTx/>
              <a:buChar char="•"/>
              <a:defRPr/>
            </a:pPr>
            <a:r>
              <a:rPr lang="en-US" smtClean="0">
                <a:cs typeface="+mn-cs"/>
              </a:rPr>
              <a:t> come to them for help when you need it</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While this is not hard for you to do, it takes</a:t>
            </a:r>
          </a:p>
          <a:p>
            <a:pPr marL="0" indent="0" eaLnBrk="1" hangingPunct="1">
              <a:lnSpc>
                <a:spcPct val="90000"/>
              </a:lnSpc>
              <a:buFontTx/>
              <a:buChar char="•"/>
              <a:defRPr/>
            </a:pPr>
            <a:r>
              <a:rPr lang="en-US" smtClean="0">
                <a:cs typeface="+mn-cs"/>
              </a:rPr>
              <a:t> skill</a:t>
            </a:r>
          </a:p>
          <a:p>
            <a:pPr marL="0" indent="0" eaLnBrk="1" hangingPunct="1">
              <a:lnSpc>
                <a:spcPct val="90000"/>
              </a:lnSpc>
              <a:buFontTx/>
              <a:buChar char="•"/>
              <a:defRPr/>
            </a:pPr>
            <a:r>
              <a:rPr lang="en-US" smtClean="0">
                <a:cs typeface="+mn-cs"/>
              </a:rPr>
              <a:t> disciplined work</a:t>
            </a:r>
          </a:p>
          <a:p>
            <a:pPr marL="0" indent="0" eaLnBrk="1" hangingPunct="1">
              <a:lnSpc>
                <a:spcPct val="90000"/>
              </a:lnSpc>
              <a:buFontTx/>
              <a:buChar char="•"/>
              <a:defRPr/>
            </a:pPr>
            <a:r>
              <a:rPr lang="en-US" smtClean="0">
                <a:cs typeface="+mn-cs"/>
              </a:rPr>
              <a:t> guidance and support</a:t>
            </a:r>
          </a:p>
        </p:txBody>
      </p:sp>
    </p:spTree>
    <p:extLst>
      <p:ext uri="{BB962C8B-B14F-4D97-AF65-F5344CB8AC3E}">
        <p14:creationId xmlns:p14="http://schemas.microsoft.com/office/powerpoint/2010/main" val="16666617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946" name="Rectangle 2"/>
          <p:cNvSpPr>
            <a:spLocks noGrp="1" noChangeArrowheads="1"/>
          </p:cNvSpPr>
          <p:nvPr>
            <p:ph type="title"/>
          </p:nvPr>
        </p:nvSpPr>
        <p:spPr/>
        <p:txBody>
          <a:bodyPr/>
          <a:lstStyle/>
          <a:p>
            <a:pPr eaLnBrk="1" hangingPunct="1">
              <a:defRPr/>
            </a:pPr>
            <a:r>
              <a:rPr lang="en-US" dirty="0" smtClean="0">
                <a:cs typeface="+mj-cs"/>
              </a:rPr>
              <a:t>Building Needed Skills </a:t>
            </a:r>
          </a:p>
        </p:txBody>
      </p:sp>
      <p:sp>
        <p:nvSpPr>
          <p:cNvPr id="1106947" name="Rectangle 3"/>
          <p:cNvSpPr>
            <a:spLocks noGrp="1" noChangeArrowheads="1"/>
          </p:cNvSpPr>
          <p:nvPr>
            <p:ph idx="1"/>
          </p:nvPr>
        </p:nvSpPr>
        <p:spPr/>
        <p:txBody>
          <a:bodyPr/>
          <a:lstStyle/>
          <a:p>
            <a:pPr marL="0" indent="0" eaLnBrk="1" hangingPunct="1">
              <a:defRPr/>
            </a:pPr>
            <a:r>
              <a:rPr lang="en-US" smtClean="0">
                <a:cs typeface="+mn-cs"/>
              </a:rPr>
              <a:t>The PSP shows you how to </a:t>
            </a:r>
          </a:p>
          <a:p>
            <a:pPr lvl="1" eaLnBrk="1" hangingPunct="1">
              <a:defRPr/>
            </a:pPr>
            <a:r>
              <a:rPr lang="en-US" smtClean="0"/>
              <a:t>measure and manage your personal work</a:t>
            </a:r>
          </a:p>
          <a:p>
            <a:pPr lvl="1" eaLnBrk="1" hangingPunct="1">
              <a:defRPr/>
            </a:pPr>
            <a:r>
              <a:rPr lang="en-US" smtClean="0"/>
              <a:t>use data to make sound plans</a:t>
            </a:r>
          </a:p>
          <a:p>
            <a:pPr lvl="1" eaLnBrk="1" hangingPunct="1">
              <a:defRPr/>
            </a:pPr>
            <a:r>
              <a:rPr lang="en-US" smtClean="0"/>
              <a:t>manage the quality of your work</a:t>
            </a:r>
          </a:p>
          <a:p>
            <a:pPr lvl="1" eaLnBrk="1" hangingPunct="1">
              <a:defRPr/>
            </a:pPr>
            <a:r>
              <a:rPr lang="en-US" smtClean="0"/>
              <a:t>produce quality products on predictable schedules</a:t>
            </a:r>
          </a:p>
          <a:p>
            <a:pPr marL="0" indent="0" eaLnBrk="1" hangingPunct="1">
              <a:defRPr/>
            </a:pPr>
            <a:endParaRPr lang="en-US" smtClean="0">
              <a:cs typeface="+mn-cs"/>
            </a:endParaRPr>
          </a:p>
          <a:p>
            <a:pPr marL="0" indent="0" eaLnBrk="1" hangingPunct="1">
              <a:defRPr/>
            </a:pPr>
            <a:r>
              <a:rPr lang="en-US" smtClean="0">
                <a:cs typeface="+mn-cs"/>
              </a:rPr>
              <a:t>With the TSP, you use these skills to convince management to support self-directed teamwork.</a:t>
            </a:r>
          </a:p>
          <a:p>
            <a:pPr marL="0" indent="0" eaLnBrk="1" hangingPunct="1">
              <a:defRPr/>
            </a:pPr>
            <a:endParaRPr lang="en-US" smtClean="0">
              <a:cs typeface="+mn-cs"/>
            </a:endParaRPr>
          </a:p>
          <a:p>
            <a:pPr marL="0" indent="0" eaLnBrk="1" hangingPunct="1">
              <a:defRPr/>
            </a:pPr>
            <a:r>
              <a:rPr lang="en-US" smtClean="0">
                <a:cs typeface="+mn-cs"/>
              </a:rPr>
              <a:t>The TSP launch starts you on this road.</a:t>
            </a:r>
          </a:p>
        </p:txBody>
      </p:sp>
    </p:spTree>
    <p:extLst>
      <p:ext uri="{BB962C8B-B14F-4D97-AF65-F5344CB8AC3E}">
        <p14:creationId xmlns:p14="http://schemas.microsoft.com/office/powerpoint/2010/main" val="15038155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0322" name="Rectangle 2"/>
          <p:cNvSpPr>
            <a:spLocks noGrp="1" noChangeArrowheads="1"/>
          </p:cNvSpPr>
          <p:nvPr>
            <p:ph type="title"/>
          </p:nvPr>
        </p:nvSpPr>
        <p:spPr/>
        <p:txBody>
          <a:bodyPr/>
          <a:lstStyle/>
          <a:p>
            <a:pPr eaLnBrk="1" hangingPunct="1">
              <a:defRPr/>
            </a:pPr>
            <a:r>
              <a:rPr lang="en-US" smtClean="0">
                <a:cs typeface="+mj-cs"/>
              </a:rPr>
              <a:t>TSP Structure and Flow</a:t>
            </a:r>
          </a:p>
        </p:txBody>
      </p:sp>
      <p:sp>
        <p:nvSpPr>
          <p:cNvPr id="2" name="Content Placeholder 1"/>
          <p:cNvSpPr>
            <a:spLocks noGrp="1"/>
          </p:cNvSpPr>
          <p:nvPr>
            <p:ph sz="half" idx="1"/>
          </p:nvPr>
        </p:nvSpPr>
        <p:spPr>
          <a:xfrm>
            <a:off x="4659216" y="1076897"/>
            <a:ext cx="4065683" cy="5131293"/>
          </a:xfrm>
        </p:spPr>
        <p:txBody>
          <a:bodyPr>
            <a:normAutofit/>
          </a:bodyPr>
          <a:lstStyle/>
          <a:p>
            <a:pPr>
              <a:lnSpc>
                <a:spcPct val="95000"/>
              </a:lnSpc>
              <a:defRPr/>
            </a:pPr>
            <a:r>
              <a:rPr lang="en-US" dirty="0"/>
              <a:t>A TSP launch kicks off each major project phase.</a:t>
            </a:r>
          </a:p>
          <a:p>
            <a:pPr>
              <a:lnSpc>
                <a:spcPct val="95000"/>
              </a:lnSpc>
              <a:defRPr/>
            </a:pPr>
            <a:endParaRPr lang="en-US" dirty="0"/>
          </a:p>
          <a:p>
            <a:pPr>
              <a:lnSpc>
                <a:spcPct val="95000"/>
              </a:lnSpc>
              <a:defRPr/>
            </a:pPr>
            <a:r>
              <a:rPr lang="en-US" dirty="0"/>
              <a:t>The team builds a common understanding of the work and the way to do it.</a:t>
            </a:r>
          </a:p>
          <a:p>
            <a:pPr>
              <a:lnSpc>
                <a:spcPct val="95000"/>
              </a:lnSpc>
              <a:defRPr/>
            </a:pPr>
            <a:endParaRPr lang="en-US" dirty="0"/>
          </a:p>
          <a:p>
            <a:pPr>
              <a:lnSpc>
                <a:spcPct val="95000"/>
              </a:lnSpc>
              <a:defRPr/>
            </a:pPr>
            <a:r>
              <a:rPr lang="en-US" dirty="0"/>
              <a:t>The members produce plans to guide their work.</a:t>
            </a:r>
          </a:p>
          <a:p>
            <a:pPr>
              <a:lnSpc>
                <a:spcPct val="95000"/>
              </a:lnSpc>
              <a:defRPr/>
            </a:pPr>
            <a:endParaRPr lang="en-US" dirty="0"/>
          </a:p>
          <a:p>
            <a:pPr>
              <a:lnSpc>
                <a:spcPct val="95000"/>
              </a:lnSpc>
              <a:defRPr/>
            </a:pPr>
            <a:r>
              <a:rPr lang="en-US" dirty="0"/>
              <a:t>Subsequent phases kick off with a TSP </a:t>
            </a:r>
            <a:r>
              <a:rPr lang="en-US" dirty="0" err="1"/>
              <a:t>relaunch</a:t>
            </a:r>
            <a:r>
              <a:rPr lang="en-US" dirty="0" smtClean="0"/>
              <a:t>.</a:t>
            </a:r>
            <a:endParaRPr lang="en-US" dirty="0"/>
          </a:p>
        </p:txBody>
      </p:sp>
      <p:pic>
        <p:nvPicPr>
          <p:cNvPr id="18435" name="Picture 14" descr="S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8115" y="1052955"/>
            <a:ext cx="3657600" cy="5036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72319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1346" name="Rectangle 2"/>
          <p:cNvSpPr>
            <a:spLocks noGrp="1" noChangeArrowheads="1"/>
          </p:cNvSpPr>
          <p:nvPr>
            <p:ph type="title"/>
          </p:nvPr>
        </p:nvSpPr>
        <p:spPr/>
        <p:txBody>
          <a:bodyPr/>
          <a:lstStyle/>
          <a:p>
            <a:pPr eaLnBrk="1" hangingPunct="1">
              <a:defRPr/>
            </a:pPr>
            <a:r>
              <a:rPr lang="en-US" smtClean="0">
                <a:cs typeface="+mj-cs"/>
              </a:rPr>
              <a:t>The TSP Launch -1</a:t>
            </a:r>
          </a:p>
        </p:txBody>
      </p:sp>
      <p:sp>
        <p:nvSpPr>
          <p:cNvPr id="1081347" name="Rectangle 3"/>
          <p:cNvSpPr>
            <a:spLocks noGrp="1" noChangeArrowheads="1"/>
          </p:cNvSpPr>
          <p:nvPr>
            <p:ph idx="1"/>
          </p:nvPr>
        </p:nvSpPr>
        <p:spPr/>
        <p:txBody>
          <a:bodyPr/>
          <a:lstStyle/>
          <a:p>
            <a:pPr marL="0" indent="0" eaLnBrk="1" hangingPunct="1">
              <a:defRPr/>
            </a:pPr>
            <a:r>
              <a:rPr lang="en-US" smtClean="0">
                <a:cs typeface="+mn-cs"/>
              </a:rPr>
              <a:t>The TSP launch is a four-day workshop involving the team and management.</a:t>
            </a:r>
          </a:p>
          <a:p>
            <a:pPr marL="0" indent="0" eaLnBrk="1" hangingPunct="1">
              <a:defRPr/>
            </a:pPr>
            <a:endParaRPr lang="en-US" smtClean="0">
              <a:cs typeface="+mn-cs"/>
            </a:endParaRPr>
          </a:p>
          <a:p>
            <a:pPr marL="0" indent="0" eaLnBrk="1" hangingPunct="1">
              <a:defRPr/>
            </a:pPr>
            <a:r>
              <a:rPr lang="en-US" smtClean="0">
                <a:cs typeface="+mn-cs"/>
              </a:rPr>
              <a:t>The team leader and all team members participate.</a:t>
            </a:r>
          </a:p>
          <a:p>
            <a:pPr marL="0" indent="0" eaLnBrk="1" hangingPunct="1">
              <a:defRPr/>
            </a:pPr>
            <a:endParaRPr lang="en-US" smtClean="0">
              <a:cs typeface="+mn-cs"/>
            </a:endParaRPr>
          </a:p>
          <a:p>
            <a:pPr marL="0" indent="0" eaLnBrk="1" hangingPunct="1">
              <a:defRPr/>
            </a:pPr>
            <a:r>
              <a:rPr lang="en-US" smtClean="0">
                <a:cs typeface="+mn-cs"/>
              </a:rPr>
              <a:t>The launch workshop is not a course; it is part of the project. </a:t>
            </a:r>
          </a:p>
          <a:p>
            <a:pPr marL="0" indent="0" eaLnBrk="1" hangingPunct="1">
              <a:defRPr/>
            </a:pPr>
            <a:endParaRPr lang="en-US" smtClean="0">
              <a:cs typeface="+mn-cs"/>
            </a:endParaRPr>
          </a:p>
          <a:p>
            <a:pPr marL="0" indent="0" eaLnBrk="1" hangingPunct="1">
              <a:defRPr/>
            </a:pPr>
            <a:r>
              <a:rPr lang="en-US" smtClean="0">
                <a:cs typeface="+mn-cs"/>
              </a:rPr>
              <a:t>Launch workshops are planned and tracked.</a:t>
            </a:r>
          </a:p>
        </p:txBody>
      </p:sp>
    </p:spTree>
    <p:extLst>
      <p:ext uri="{BB962C8B-B14F-4D97-AF65-F5344CB8AC3E}">
        <p14:creationId xmlns:p14="http://schemas.microsoft.com/office/powerpoint/2010/main" val="25317578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2370" name="Rectangle 2"/>
          <p:cNvSpPr>
            <a:spLocks noGrp="1" noChangeArrowheads="1"/>
          </p:cNvSpPr>
          <p:nvPr>
            <p:ph type="title"/>
          </p:nvPr>
        </p:nvSpPr>
        <p:spPr/>
        <p:txBody>
          <a:bodyPr/>
          <a:lstStyle/>
          <a:p>
            <a:pPr eaLnBrk="1" hangingPunct="1">
              <a:defRPr/>
            </a:pPr>
            <a:r>
              <a:rPr lang="en-US" smtClean="0">
                <a:cs typeface="+mj-cs"/>
              </a:rPr>
              <a:t>The TSP Launch -2</a:t>
            </a:r>
          </a:p>
        </p:txBody>
      </p:sp>
      <p:sp>
        <p:nvSpPr>
          <p:cNvPr id="1082371" name="Rectangle 3"/>
          <p:cNvSpPr>
            <a:spLocks noGrp="1" noChangeArrowheads="1"/>
          </p:cNvSpPr>
          <p:nvPr>
            <p:ph idx="1"/>
          </p:nvPr>
        </p:nvSpPr>
        <p:spPr/>
        <p:txBody>
          <a:bodyPr>
            <a:normAutofit lnSpcReduction="10000"/>
          </a:bodyPr>
          <a:lstStyle/>
          <a:p>
            <a:pPr marL="0" indent="0" eaLnBrk="1" hangingPunct="1">
              <a:defRPr/>
            </a:pPr>
            <a:r>
              <a:rPr lang="en-US" smtClean="0">
                <a:cs typeface="+mn-cs"/>
              </a:rPr>
              <a:t>The TSP launch performs essential tasks.</a:t>
            </a:r>
          </a:p>
          <a:p>
            <a:pPr lvl="1" eaLnBrk="1" hangingPunct="1">
              <a:defRPr/>
            </a:pPr>
            <a:r>
              <a:rPr lang="en-US" smtClean="0"/>
              <a:t>Without the launch, these tasks are not generally addressed until well into the project, if then.</a:t>
            </a:r>
          </a:p>
          <a:p>
            <a:pPr lvl="1" eaLnBrk="1" hangingPunct="1">
              <a:defRPr/>
            </a:pPr>
            <a:r>
              <a:rPr lang="en-US" smtClean="0"/>
              <a:t>Then it is often too late to prevent problems.</a:t>
            </a:r>
          </a:p>
          <a:p>
            <a:pPr lvl="1" eaLnBrk="1" hangingPunct="1">
              <a:defRPr/>
            </a:pPr>
            <a:r>
              <a:rPr lang="en-US" smtClean="0"/>
              <a:t>These late-discovered problems usually cause delays.</a:t>
            </a:r>
          </a:p>
          <a:p>
            <a:pPr marL="0" indent="0" eaLnBrk="1" hangingPunct="1">
              <a:defRPr/>
            </a:pPr>
            <a:endParaRPr lang="en-US" smtClean="0">
              <a:cs typeface="+mn-cs"/>
            </a:endParaRPr>
          </a:p>
          <a:p>
            <a:pPr marL="0" indent="0" eaLnBrk="1" hangingPunct="1">
              <a:defRPr/>
            </a:pPr>
            <a:r>
              <a:rPr lang="en-US" smtClean="0">
                <a:cs typeface="+mn-cs"/>
              </a:rPr>
              <a:t>The launch workshop accelerates team building.  It builds</a:t>
            </a:r>
          </a:p>
          <a:p>
            <a:pPr marL="0" indent="0" eaLnBrk="1" hangingPunct="1">
              <a:buFontTx/>
              <a:buChar char="•"/>
              <a:defRPr/>
            </a:pPr>
            <a:r>
              <a:rPr lang="en-US" smtClean="0">
                <a:cs typeface="+mn-cs"/>
              </a:rPr>
              <a:t>  a common understanding of the job </a:t>
            </a:r>
          </a:p>
          <a:p>
            <a:pPr marL="0" indent="0" eaLnBrk="1" hangingPunct="1">
              <a:buFontTx/>
              <a:buChar char="•"/>
              <a:defRPr/>
            </a:pPr>
            <a:r>
              <a:rPr lang="en-US" smtClean="0">
                <a:cs typeface="+mn-cs"/>
              </a:rPr>
              <a:t>  agreement on how to do the work</a:t>
            </a:r>
          </a:p>
          <a:p>
            <a:pPr marL="0" indent="0" eaLnBrk="1" hangingPunct="1">
              <a:buFontTx/>
              <a:buChar char="•"/>
              <a:defRPr/>
            </a:pPr>
            <a:r>
              <a:rPr lang="en-US" smtClean="0">
                <a:cs typeface="+mn-cs"/>
              </a:rPr>
              <a:t>  commitment to a team plan </a:t>
            </a:r>
          </a:p>
          <a:p>
            <a:pPr marL="0" indent="0" eaLnBrk="1" hangingPunct="1">
              <a:buFontTx/>
              <a:buChar char="•"/>
              <a:defRPr/>
            </a:pPr>
            <a:r>
              <a:rPr lang="en-US" smtClean="0">
                <a:cs typeface="+mn-cs"/>
              </a:rPr>
              <a:t>  management support for the plan</a:t>
            </a:r>
          </a:p>
          <a:p>
            <a:pPr marL="0" indent="0" eaLnBrk="1" hangingPunct="1">
              <a:buFontTx/>
              <a:buChar char="•"/>
              <a:defRPr/>
            </a:pPr>
            <a:r>
              <a:rPr lang="en-US" smtClean="0">
                <a:cs typeface="+mn-cs"/>
              </a:rPr>
              <a:t>  the products needed to get management support</a:t>
            </a:r>
          </a:p>
        </p:txBody>
      </p:sp>
    </p:spTree>
    <p:extLst>
      <p:ext uri="{BB962C8B-B14F-4D97-AF65-F5344CB8AC3E}">
        <p14:creationId xmlns:p14="http://schemas.microsoft.com/office/powerpoint/2010/main" val="13220063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7666" name="Rectangle 2"/>
          <p:cNvSpPr>
            <a:spLocks noGrp="1" noChangeArrowheads="1"/>
          </p:cNvSpPr>
          <p:nvPr>
            <p:ph type="title"/>
          </p:nvPr>
        </p:nvSpPr>
        <p:spPr/>
        <p:txBody>
          <a:bodyPr/>
          <a:lstStyle/>
          <a:p>
            <a:pPr defTabSz="722313" eaLnBrk="1" hangingPunct="1">
              <a:defRPr/>
            </a:pPr>
            <a:r>
              <a:rPr lang="en-US" smtClean="0">
                <a:cs typeface="+mj-cs"/>
              </a:rPr>
              <a:t>The TSP Launch Products</a:t>
            </a:r>
          </a:p>
        </p:txBody>
      </p:sp>
      <p:sp>
        <p:nvSpPr>
          <p:cNvPr id="1137667" name="Rectangle 3"/>
          <p:cNvSpPr>
            <a:spLocks noChangeArrowheads="1"/>
          </p:cNvSpPr>
          <p:nvPr/>
        </p:nvSpPr>
        <p:spPr bwMode="auto">
          <a:xfrm>
            <a:off x="1928813" y="1443038"/>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endParaRPr lang="en-US">
              <a:cs typeface="+mn-cs"/>
            </a:endParaRPr>
          </a:p>
        </p:txBody>
      </p:sp>
      <p:grpSp>
        <p:nvGrpSpPr>
          <p:cNvPr id="3" name="Group 2"/>
          <p:cNvGrpSpPr/>
          <p:nvPr/>
        </p:nvGrpSpPr>
        <p:grpSpPr>
          <a:xfrm>
            <a:off x="388938" y="1123950"/>
            <a:ext cx="8503216" cy="3440619"/>
            <a:chOff x="171450" y="1905560"/>
            <a:chExt cx="8797679" cy="3559768"/>
          </a:xfrm>
        </p:grpSpPr>
        <p:sp>
          <p:nvSpPr>
            <p:cNvPr id="1137668" name="Text Box 4"/>
            <p:cNvSpPr txBox="1">
              <a:spLocks noChangeArrowheads="1"/>
            </p:cNvSpPr>
            <p:nvPr/>
          </p:nvSpPr>
          <p:spPr bwMode="auto">
            <a:xfrm>
              <a:off x="171450" y="1905560"/>
              <a:ext cx="1835150" cy="732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ts val="600"/>
                </a:spcBef>
                <a:buFontTx/>
                <a:buNone/>
                <a:defRPr/>
              </a:pPr>
              <a:r>
                <a:rPr lang="en-US" sz="1200" dirty="0">
                  <a:latin typeface="Arial"/>
                  <a:cs typeface="Arial"/>
                </a:rPr>
                <a:t>Business </a:t>
              </a:r>
              <a:r>
                <a:rPr lang="en-US" sz="1200" dirty="0" smtClean="0">
                  <a:latin typeface="Arial"/>
                  <a:cs typeface="Arial"/>
                </a:rPr>
                <a:t>needs</a:t>
              </a:r>
              <a:endParaRPr lang="en-US" sz="1200" dirty="0">
                <a:latin typeface="Arial"/>
                <a:cs typeface="Arial"/>
              </a:endParaRPr>
            </a:p>
            <a:p>
              <a:pPr>
                <a:spcBef>
                  <a:spcPts val="600"/>
                </a:spcBef>
                <a:buFontTx/>
                <a:buNone/>
                <a:defRPr/>
              </a:pPr>
              <a:r>
                <a:rPr lang="en-US" sz="1200" dirty="0">
                  <a:latin typeface="Arial"/>
                  <a:cs typeface="Arial"/>
                </a:rPr>
                <a:t>Management </a:t>
              </a:r>
              <a:r>
                <a:rPr lang="en-US" sz="1200" dirty="0" smtClean="0">
                  <a:latin typeface="Arial"/>
                  <a:cs typeface="Arial"/>
                </a:rPr>
                <a:t>goals</a:t>
              </a:r>
              <a:endParaRPr lang="en-US" sz="1200" dirty="0">
                <a:latin typeface="Arial"/>
                <a:cs typeface="Arial"/>
              </a:endParaRPr>
            </a:p>
            <a:p>
              <a:pPr>
                <a:spcBef>
                  <a:spcPts val="600"/>
                </a:spcBef>
                <a:buFontTx/>
                <a:buNone/>
                <a:defRPr/>
              </a:pPr>
              <a:r>
                <a:rPr lang="en-US" sz="1200" dirty="0">
                  <a:latin typeface="Arial"/>
                  <a:cs typeface="Arial"/>
                </a:rPr>
                <a:t>Product requirements</a:t>
              </a:r>
            </a:p>
          </p:txBody>
        </p:sp>
        <p:sp>
          <p:nvSpPr>
            <p:cNvPr id="1137669" name="Text Box 5"/>
            <p:cNvSpPr txBox="1">
              <a:spLocks noChangeArrowheads="1"/>
            </p:cNvSpPr>
            <p:nvPr/>
          </p:nvSpPr>
          <p:spPr bwMode="auto">
            <a:xfrm>
              <a:off x="282106" y="4462258"/>
              <a:ext cx="1380293" cy="10030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spcBef>
                  <a:spcPts val="600"/>
                </a:spcBef>
                <a:buFontTx/>
                <a:buNone/>
                <a:defRPr/>
              </a:pPr>
              <a:r>
                <a:rPr lang="en-US" sz="1200" dirty="0">
                  <a:latin typeface="Arial"/>
                  <a:cs typeface="Arial"/>
                </a:rPr>
                <a:t>Team </a:t>
              </a:r>
              <a:r>
                <a:rPr lang="en-US" sz="1200" dirty="0" smtClean="0">
                  <a:latin typeface="Arial"/>
                  <a:cs typeface="Arial"/>
                </a:rPr>
                <a:t>goals</a:t>
              </a:r>
              <a:endParaRPr lang="en-US" sz="1200" dirty="0">
                <a:latin typeface="Arial"/>
                <a:cs typeface="Arial"/>
              </a:endParaRPr>
            </a:p>
            <a:p>
              <a:pPr>
                <a:spcBef>
                  <a:spcPts val="600"/>
                </a:spcBef>
                <a:buFontTx/>
                <a:buNone/>
                <a:defRPr/>
              </a:pPr>
              <a:r>
                <a:rPr lang="en-US" sz="1200" dirty="0">
                  <a:latin typeface="Arial"/>
                  <a:cs typeface="Arial"/>
                </a:rPr>
                <a:t>Conceptual </a:t>
              </a:r>
              <a:r>
                <a:rPr lang="en-US" sz="1200" dirty="0" smtClean="0">
                  <a:latin typeface="Arial"/>
                  <a:cs typeface="Arial"/>
                </a:rPr>
                <a:t>design</a:t>
              </a:r>
              <a:endParaRPr lang="en-US" sz="1200" dirty="0">
                <a:latin typeface="Arial"/>
                <a:cs typeface="Arial"/>
              </a:endParaRPr>
            </a:p>
            <a:p>
              <a:pPr>
                <a:spcBef>
                  <a:spcPts val="600"/>
                </a:spcBef>
                <a:buFontTx/>
                <a:buNone/>
                <a:defRPr/>
              </a:pPr>
              <a:r>
                <a:rPr lang="en-US" sz="1200" dirty="0">
                  <a:latin typeface="Arial"/>
                  <a:cs typeface="Arial"/>
                </a:rPr>
                <a:t>Planned </a:t>
              </a:r>
              <a:r>
                <a:rPr lang="en-US" sz="1200" dirty="0" smtClean="0">
                  <a:latin typeface="Arial"/>
                  <a:cs typeface="Arial"/>
                </a:rPr>
                <a:t>products</a:t>
              </a:r>
              <a:endParaRPr lang="en-US" sz="1200" dirty="0">
                <a:latin typeface="Arial"/>
                <a:cs typeface="Arial"/>
              </a:endParaRPr>
            </a:p>
            <a:p>
              <a:pPr>
                <a:spcBef>
                  <a:spcPts val="600"/>
                </a:spcBef>
                <a:buFontTx/>
                <a:buNone/>
                <a:defRPr/>
              </a:pPr>
              <a:r>
                <a:rPr lang="en-US" sz="1200" dirty="0">
                  <a:latin typeface="Arial"/>
                  <a:cs typeface="Arial"/>
                </a:rPr>
                <a:t>Size estimates</a:t>
              </a:r>
            </a:p>
          </p:txBody>
        </p:sp>
        <p:sp>
          <p:nvSpPr>
            <p:cNvPr id="1137670" name="Text Box 6"/>
            <p:cNvSpPr txBox="1">
              <a:spLocks noChangeArrowheads="1"/>
            </p:cNvSpPr>
            <p:nvPr/>
          </p:nvSpPr>
          <p:spPr bwMode="auto">
            <a:xfrm>
              <a:off x="3211267" y="4462257"/>
              <a:ext cx="1340130" cy="732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spcBef>
                  <a:spcPts val="600"/>
                </a:spcBef>
                <a:buFontTx/>
                <a:buNone/>
                <a:defRPr/>
              </a:pPr>
              <a:r>
                <a:rPr lang="en-US" sz="1200" dirty="0">
                  <a:latin typeface="Arial"/>
                  <a:cs typeface="Arial"/>
                </a:rPr>
                <a:t>Task hour </a:t>
              </a:r>
              <a:r>
                <a:rPr lang="en-US" sz="1200" dirty="0" smtClean="0">
                  <a:latin typeface="Arial"/>
                  <a:cs typeface="Arial"/>
                </a:rPr>
                <a:t>plan</a:t>
              </a:r>
              <a:endParaRPr lang="en-US" sz="1200" dirty="0">
                <a:latin typeface="Arial"/>
                <a:cs typeface="Arial"/>
              </a:endParaRPr>
            </a:p>
            <a:p>
              <a:pPr>
                <a:spcBef>
                  <a:spcPts val="600"/>
                </a:spcBef>
                <a:buFontTx/>
                <a:buNone/>
                <a:defRPr/>
              </a:pPr>
              <a:r>
                <a:rPr lang="en-US" sz="1200" dirty="0">
                  <a:latin typeface="Arial"/>
                  <a:cs typeface="Arial"/>
                </a:rPr>
                <a:t>Schedule </a:t>
              </a:r>
              <a:r>
                <a:rPr lang="en-US" sz="1200" dirty="0" smtClean="0">
                  <a:latin typeface="Arial"/>
                  <a:cs typeface="Arial"/>
                </a:rPr>
                <a:t>plan</a:t>
              </a:r>
              <a:endParaRPr lang="en-US" sz="1200" dirty="0">
                <a:latin typeface="Arial"/>
                <a:cs typeface="Arial"/>
              </a:endParaRPr>
            </a:p>
            <a:p>
              <a:pPr>
                <a:spcBef>
                  <a:spcPts val="600"/>
                </a:spcBef>
                <a:buFontTx/>
                <a:buNone/>
                <a:defRPr/>
              </a:pPr>
              <a:r>
                <a:rPr lang="en-US" sz="1200" dirty="0">
                  <a:latin typeface="Arial"/>
                  <a:cs typeface="Arial"/>
                </a:rPr>
                <a:t>Earned-value plan</a:t>
              </a:r>
            </a:p>
          </p:txBody>
        </p:sp>
        <p:sp>
          <p:nvSpPr>
            <p:cNvPr id="1137703" name="Text Box 39"/>
            <p:cNvSpPr txBox="1">
              <a:spLocks noChangeArrowheads="1"/>
            </p:cNvSpPr>
            <p:nvPr/>
          </p:nvSpPr>
          <p:spPr bwMode="auto">
            <a:xfrm>
              <a:off x="1747145" y="4462257"/>
              <a:ext cx="1131245" cy="4617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spcBef>
                  <a:spcPts val="600"/>
                </a:spcBef>
                <a:buFontTx/>
                <a:buNone/>
                <a:defRPr/>
              </a:pPr>
              <a:r>
                <a:rPr lang="en-US" sz="1200" dirty="0">
                  <a:latin typeface="Arial"/>
                  <a:cs typeface="Arial"/>
                </a:rPr>
                <a:t>Team </a:t>
              </a:r>
              <a:r>
                <a:rPr lang="en-US" sz="1200" dirty="0" smtClean="0">
                  <a:latin typeface="Arial"/>
                  <a:cs typeface="Arial"/>
                </a:rPr>
                <a:t>strategy</a:t>
              </a:r>
              <a:endParaRPr lang="en-US" sz="1200" dirty="0">
                <a:latin typeface="Arial"/>
                <a:cs typeface="Arial"/>
              </a:endParaRPr>
            </a:p>
            <a:p>
              <a:pPr>
                <a:spcBef>
                  <a:spcPts val="600"/>
                </a:spcBef>
                <a:buFontTx/>
                <a:buNone/>
                <a:defRPr/>
              </a:pPr>
              <a:r>
                <a:rPr lang="en-US" sz="1200" dirty="0">
                  <a:latin typeface="Arial"/>
                  <a:cs typeface="Arial"/>
                </a:rPr>
                <a:t>Team process</a:t>
              </a:r>
            </a:p>
          </p:txBody>
        </p:sp>
        <p:sp>
          <p:nvSpPr>
            <p:cNvPr id="1137704" name="Text Box 40"/>
            <p:cNvSpPr txBox="1">
              <a:spLocks noChangeArrowheads="1"/>
            </p:cNvSpPr>
            <p:nvPr/>
          </p:nvSpPr>
          <p:spPr bwMode="auto">
            <a:xfrm>
              <a:off x="4676307" y="4462257"/>
              <a:ext cx="1270624" cy="732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spcBef>
                  <a:spcPts val="600"/>
                </a:spcBef>
                <a:buFontTx/>
                <a:buNone/>
                <a:defRPr/>
              </a:pPr>
              <a:r>
                <a:rPr lang="en-US" sz="1200" dirty="0">
                  <a:latin typeface="Arial"/>
                  <a:cs typeface="Arial"/>
                </a:rPr>
                <a:t>Team </a:t>
              </a:r>
              <a:r>
                <a:rPr lang="en-US" sz="1200" dirty="0" smtClean="0">
                  <a:latin typeface="Arial"/>
                  <a:cs typeface="Arial"/>
                </a:rPr>
                <a:t>roles</a:t>
              </a:r>
              <a:endParaRPr lang="en-US" sz="1200" dirty="0">
                <a:latin typeface="Arial"/>
                <a:cs typeface="Arial"/>
              </a:endParaRPr>
            </a:p>
            <a:p>
              <a:pPr>
                <a:spcBef>
                  <a:spcPts val="600"/>
                </a:spcBef>
                <a:buFontTx/>
                <a:buNone/>
                <a:defRPr/>
              </a:pPr>
              <a:r>
                <a:rPr lang="en-US" sz="1200" dirty="0">
                  <a:latin typeface="Arial"/>
                  <a:cs typeface="Arial"/>
                </a:rPr>
                <a:t>Task </a:t>
              </a:r>
              <a:r>
                <a:rPr lang="en-US" sz="1200" dirty="0" smtClean="0">
                  <a:latin typeface="Arial"/>
                  <a:cs typeface="Arial"/>
                </a:rPr>
                <a:t>plans</a:t>
              </a:r>
              <a:endParaRPr lang="en-US" sz="1200" dirty="0">
                <a:latin typeface="Arial"/>
                <a:cs typeface="Arial"/>
              </a:endParaRPr>
            </a:p>
            <a:p>
              <a:pPr>
                <a:spcBef>
                  <a:spcPts val="600"/>
                </a:spcBef>
                <a:buFontTx/>
                <a:buNone/>
                <a:defRPr/>
              </a:pPr>
              <a:r>
                <a:rPr lang="en-US" sz="1200" dirty="0">
                  <a:latin typeface="Arial"/>
                  <a:cs typeface="Arial"/>
                </a:rPr>
                <a:t>Detailed plans</a:t>
              </a:r>
            </a:p>
          </p:txBody>
        </p:sp>
        <p:sp>
          <p:nvSpPr>
            <p:cNvPr id="1137705" name="Text Box 41"/>
            <p:cNvSpPr txBox="1">
              <a:spLocks noChangeArrowheads="1"/>
            </p:cNvSpPr>
            <p:nvPr/>
          </p:nvSpPr>
          <p:spPr bwMode="auto">
            <a:xfrm>
              <a:off x="6132267" y="4462257"/>
              <a:ext cx="1259162" cy="1910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spcBef>
                  <a:spcPts val="600"/>
                </a:spcBef>
                <a:buFontTx/>
                <a:buNone/>
                <a:defRPr/>
              </a:pPr>
              <a:r>
                <a:rPr lang="en-US" sz="1200" dirty="0">
                  <a:latin typeface="Arial"/>
                  <a:cs typeface="Arial"/>
                </a:rPr>
                <a:t>Quality plan</a:t>
              </a:r>
            </a:p>
          </p:txBody>
        </p:sp>
        <p:sp>
          <p:nvSpPr>
            <p:cNvPr id="1137706" name="Text Box 42"/>
            <p:cNvSpPr txBox="1">
              <a:spLocks noChangeArrowheads="1"/>
            </p:cNvSpPr>
            <p:nvPr/>
          </p:nvSpPr>
          <p:spPr bwMode="auto">
            <a:xfrm>
              <a:off x="7591179" y="4462257"/>
              <a:ext cx="1377950" cy="9234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spAutoFit/>
            </a:bodyPr>
            <a:lstStyle/>
            <a:p>
              <a:pPr>
                <a:spcBef>
                  <a:spcPts val="600"/>
                </a:spcBef>
                <a:buFontTx/>
                <a:buNone/>
                <a:defRPr/>
              </a:pPr>
              <a:r>
                <a:rPr lang="en-US" sz="1200" dirty="0">
                  <a:latin typeface="Arial"/>
                  <a:cs typeface="Arial"/>
                </a:rPr>
                <a:t>Risk </a:t>
              </a:r>
              <a:r>
                <a:rPr lang="en-US" sz="1200" dirty="0" smtClean="0">
                  <a:latin typeface="Arial"/>
                  <a:cs typeface="Arial"/>
                </a:rPr>
                <a:t>evaluation</a:t>
              </a:r>
              <a:endParaRPr lang="en-US" sz="1200" dirty="0">
                <a:latin typeface="Arial"/>
                <a:cs typeface="Arial"/>
              </a:endParaRPr>
            </a:p>
            <a:p>
              <a:pPr>
                <a:spcBef>
                  <a:spcPts val="600"/>
                </a:spcBef>
                <a:buFontTx/>
                <a:buNone/>
                <a:defRPr/>
              </a:pPr>
              <a:r>
                <a:rPr lang="en-US" sz="1200" dirty="0">
                  <a:latin typeface="Arial"/>
                  <a:cs typeface="Arial"/>
                </a:rPr>
                <a:t>Risk mitigation </a:t>
              </a:r>
              <a:r>
                <a:rPr lang="en-US" sz="1200" dirty="0" smtClean="0">
                  <a:latin typeface="Arial"/>
                  <a:cs typeface="Arial"/>
                </a:rPr>
                <a:t>plans</a:t>
              </a:r>
              <a:endParaRPr lang="en-US" sz="1200" dirty="0">
                <a:latin typeface="Arial"/>
                <a:cs typeface="Arial"/>
              </a:endParaRPr>
            </a:p>
            <a:p>
              <a:pPr>
                <a:spcBef>
                  <a:spcPts val="600"/>
                </a:spcBef>
                <a:buFontTx/>
                <a:buNone/>
                <a:defRPr/>
              </a:pPr>
              <a:r>
                <a:rPr lang="en-US" sz="1200" dirty="0">
                  <a:latin typeface="Arial"/>
                  <a:cs typeface="Arial"/>
                </a:rPr>
                <a:t>Alternate plans</a:t>
              </a:r>
            </a:p>
          </p:txBody>
        </p:sp>
        <p:pic>
          <p:nvPicPr>
            <p:cNvPr id="21514" name="Picture 43" descr="S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9400" y="2703513"/>
              <a:ext cx="8583613" cy="18049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169389827"/>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3394" name="Rectangle 2"/>
          <p:cNvSpPr>
            <a:spLocks noGrp="1" noChangeArrowheads="1"/>
          </p:cNvSpPr>
          <p:nvPr>
            <p:ph type="title"/>
          </p:nvPr>
        </p:nvSpPr>
        <p:spPr/>
        <p:txBody>
          <a:bodyPr/>
          <a:lstStyle/>
          <a:p>
            <a:r>
              <a:rPr lang="en-US" dirty="0" smtClean="0"/>
              <a:t>The Launch Process Meetings</a:t>
            </a:r>
          </a:p>
        </p:txBody>
      </p:sp>
      <p:grpSp>
        <p:nvGrpSpPr>
          <p:cNvPr id="4" name="Group 3"/>
          <p:cNvGrpSpPr/>
          <p:nvPr/>
        </p:nvGrpSpPr>
        <p:grpSpPr>
          <a:xfrm>
            <a:off x="1090613" y="993086"/>
            <a:ext cx="6962775" cy="4406900"/>
            <a:chOff x="1090613" y="1647825"/>
            <a:chExt cx="6962775" cy="4406900"/>
          </a:xfrm>
        </p:grpSpPr>
        <p:sp>
          <p:nvSpPr>
            <p:cNvPr id="1083395" name="Text Box 3"/>
            <p:cNvSpPr txBox="1">
              <a:spLocks noChangeArrowheads="1"/>
            </p:cNvSpPr>
            <p:nvPr/>
          </p:nvSpPr>
          <p:spPr bwMode="auto">
            <a:xfrm>
              <a:off x="1393825" y="1647825"/>
              <a:ext cx="793750" cy="366713"/>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428" tIns="45714" rIns="91428" bIns="45714">
              <a:spAutoFit/>
            </a:bodyPr>
            <a:lstStyle/>
            <a:p>
              <a:pPr eaLnBrk="0" hangingPunct="0">
                <a:buFontTx/>
                <a:buNone/>
                <a:defRPr/>
              </a:pPr>
              <a:r>
                <a:rPr lang="en-US" sz="1800" b="1" dirty="0">
                  <a:latin typeface="Arial"/>
                  <a:cs typeface="Arial"/>
                </a:rPr>
                <a:t>Day 1</a:t>
              </a:r>
            </a:p>
          </p:txBody>
        </p:sp>
        <p:sp>
          <p:nvSpPr>
            <p:cNvPr id="1083398" name="Text Box 6"/>
            <p:cNvSpPr txBox="1">
              <a:spLocks noChangeArrowheads="1"/>
            </p:cNvSpPr>
            <p:nvPr/>
          </p:nvSpPr>
          <p:spPr bwMode="auto">
            <a:xfrm>
              <a:off x="3184525" y="1647825"/>
              <a:ext cx="793750" cy="366713"/>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428" tIns="45714" rIns="91428" bIns="45714">
              <a:spAutoFit/>
            </a:bodyPr>
            <a:lstStyle/>
            <a:p>
              <a:pPr eaLnBrk="0" hangingPunct="0">
                <a:buFontTx/>
                <a:buNone/>
                <a:defRPr/>
              </a:pPr>
              <a:r>
                <a:rPr lang="en-US" sz="1800" b="1">
                  <a:latin typeface="Arial"/>
                  <a:cs typeface="Arial"/>
                </a:rPr>
                <a:t>Day 2</a:t>
              </a:r>
            </a:p>
          </p:txBody>
        </p:sp>
        <p:sp>
          <p:nvSpPr>
            <p:cNvPr id="1083405" name="Text Box 13"/>
            <p:cNvSpPr txBox="1">
              <a:spLocks noChangeArrowheads="1"/>
            </p:cNvSpPr>
            <p:nvPr/>
          </p:nvSpPr>
          <p:spPr bwMode="auto">
            <a:xfrm>
              <a:off x="5013325" y="1647825"/>
              <a:ext cx="793750" cy="366713"/>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428" tIns="45714" rIns="91428" bIns="45714">
              <a:spAutoFit/>
            </a:bodyPr>
            <a:lstStyle/>
            <a:p>
              <a:pPr eaLnBrk="0" hangingPunct="0">
                <a:buFontTx/>
                <a:buNone/>
                <a:defRPr/>
              </a:pPr>
              <a:r>
                <a:rPr lang="en-US" sz="1800" b="1">
                  <a:latin typeface="Arial"/>
                  <a:cs typeface="Arial"/>
                </a:rPr>
                <a:t>Day 3</a:t>
              </a:r>
            </a:p>
          </p:txBody>
        </p:sp>
        <p:sp>
          <p:nvSpPr>
            <p:cNvPr id="1083411" name="Text Box 19"/>
            <p:cNvSpPr txBox="1">
              <a:spLocks noChangeArrowheads="1"/>
            </p:cNvSpPr>
            <p:nvPr/>
          </p:nvSpPr>
          <p:spPr bwMode="auto">
            <a:xfrm>
              <a:off x="6781800" y="1647825"/>
              <a:ext cx="793750" cy="366713"/>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428" tIns="45714" rIns="91428" bIns="45714">
              <a:spAutoFit/>
            </a:bodyPr>
            <a:lstStyle/>
            <a:p>
              <a:pPr eaLnBrk="0" hangingPunct="0">
                <a:buFontTx/>
                <a:buNone/>
                <a:defRPr/>
              </a:pPr>
              <a:r>
                <a:rPr lang="en-US" sz="1800" b="1">
                  <a:latin typeface="Arial"/>
                  <a:cs typeface="Arial"/>
                </a:rPr>
                <a:t>Day 4</a:t>
              </a:r>
            </a:p>
          </p:txBody>
        </p:sp>
        <p:pic>
          <p:nvPicPr>
            <p:cNvPr id="23558" name="Picture 27" descr="S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0613" y="2098675"/>
              <a:ext cx="6962775" cy="3956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7232864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ChangeArrowheads="1"/>
          </p:cNvSpPr>
          <p:nvPr>
            <p:ph type="title"/>
          </p:nvPr>
        </p:nvSpPr>
        <p:spPr/>
        <p:txBody>
          <a:bodyPr/>
          <a:lstStyle/>
          <a:p>
            <a:pPr eaLnBrk="1" hangingPunct="1">
              <a:defRPr/>
            </a:pPr>
            <a:r>
              <a:rPr lang="en-US" smtClean="0">
                <a:cs typeface="+mj-cs"/>
              </a:rPr>
              <a:t>TSP Launch Meeting 1</a:t>
            </a:r>
          </a:p>
        </p:txBody>
      </p:sp>
      <p:sp>
        <p:nvSpPr>
          <p:cNvPr id="1119235" name="Rectangle 3"/>
          <p:cNvSpPr>
            <a:spLocks noGrp="1" noChangeArrowheads="1"/>
          </p:cNvSpPr>
          <p:nvPr>
            <p:ph idx="1"/>
          </p:nvPr>
        </p:nvSpPr>
        <p:spPr/>
        <p:txBody>
          <a:bodyPr/>
          <a:lstStyle/>
          <a:p>
            <a:pPr marL="0" indent="0" eaLnBrk="1" hangingPunct="1">
              <a:lnSpc>
                <a:spcPct val="90000"/>
              </a:lnSpc>
              <a:defRPr/>
            </a:pPr>
            <a:r>
              <a:rPr lang="en-US" dirty="0" smtClean="0">
                <a:cs typeface="+mn-cs"/>
              </a:rPr>
              <a:t>Meeting 1 provides the developers the information they need to produce their plan.</a:t>
            </a:r>
          </a:p>
          <a:p>
            <a:pPr marL="0" indent="0" eaLnBrk="1" hangingPunct="1">
              <a:lnSpc>
                <a:spcPct val="90000"/>
              </a:lnSpc>
              <a:defRPr/>
            </a:pPr>
            <a:endParaRPr lang="en-US" sz="800" dirty="0" smtClean="0">
              <a:cs typeface="+mn-cs"/>
            </a:endParaRPr>
          </a:p>
          <a:p>
            <a:pPr marL="0" indent="0" eaLnBrk="1" hangingPunct="1">
              <a:lnSpc>
                <a:spcPct val="90000"/>
              </a:lnSpc>
              <a:defRPr/>
            </a:pPr>
            <a:r>
              <a:rPr lang="en-US" dirty="0" smtClean="0">
                <a:cs typeface="+mn-cs"/>
              </a:rPr>
              <a:t>Meeting 1 is typically led by the TSP coach.</a:t>
            </a:r>
          </a:p>
          <a:p>
            <a:pPr marL="0" indent="0" eaLnBrk="1" hangingPunct="1">
              <a:lnSpc>
                <a:spcPct val="90000"/>
              </a:lnSpc>
              <a:defRPr/>
            </a:pPr>
            <a:endParaRPr lang="en-US" sz="800" dirty="0" smtClean="0">
              <a:cs typeface="+mn-cs"/>
            </a:endParaRPr>
          </a:p>
          <a:p>
            <a:pPr marL="0" indent="0" eaLnBrk="1" hangingPunct="1">
              <a:lnSpc>
                <a:spcPct val="90000"/>
              </a:lnSpc>
              <a:defRPr/>
            </a:pPr>
            <a:r>
              <a:rPr lang="en-US" dirty="0" smtClean="0">
                <a:cs typeface="+mn-cs"/>
              </a:rPr>
              <a:t>The agenda is as follows.</a:t>
            </a:r>
          </a:p>
          <a:p>
            <a:pPr marL="0" indent="0" eaLnBrk="1" hangingPunct="1">
              <a:lnSpc>
                <a:spcPct val="90000"/>
              </a:lnSpc>
              <a:buFontTx/>
              <a:buChar char="•"/>
              <a:defRPr/>
            </a:pPr>
            <a:r>
              <a:rPr lang="en-US" dirty="0" smtClean="0">
                <a:cs typeface="+mn-cs"/>
              </a:rPr>
              <a:t>  Sponsor: opening comments</a:t>
            </a:r>
          </a:p>
          <a:p>
            <a:pPr marL="0" indent="0" eaLnBrk="1" hangingPunct="1">
              <a:lnSpc>
                <a:spcPct val="90000"/>
              </a:lnSpc>
              <a:buFontTx/>
              <a:buChar char="•"/>
              <a:defRPr/>
            </a:pPr>
            <a:r>
              <a:rPr lang="en-US" dirty="0" smtClean="0">
                <a:cs typeface="+mn-cs"/>
              </a:rPr>
              <a:t>  Coach and attendee introductions</a:t>
            </a:r>
          </a:p>
          <a:p>
            <a:pPr marL="0" indent="0" eaLnBrk="1" hangingPunct="1">
              <a:lnSpc>
                <a:spcPct val="90000"/>
              </a:lnSpc>
              <a:buFontTx/>
              <a:buChar char="•"/>
              <a:defRPr/>
            </a:pPr>
            <a:r>
              <a:rPr lang="en-US" dirty="0" smtClean="0">
                <a:cs typeface="+mn-cs"/>
              </a:rPr>
              <a:t>  Coach: review of meeting objectives and agenda</a:t>
            </a:r>
          </a:p>
          <a:p>
            <a:pPr marL="0" indent="0" eaLnBrk="1" hangingPunct="1">
              <a:lnSpc>
                <a:spcPct val="90000"/>
              </a:lnSpc>
              <a:buFontTx/>
              <a:buChar char="•"/>
              <a:defRPr/>
            </a:pPr>
            <a:r>
              <a:rPr lang="en-US" dirty="0" smtClean="0">
                <a:cs typeface="+mn-cs"/>
              </a:rPr>
              <a:t>  Senior management: project objectives</a:t>
            </a:r>
          </a:p>
          <a:p>
            <a:pPr marL="0" indent="0" eaLnBrk="1" hangingPunct="1">
              <a:lnSpc>
                <a:spcPct val="90000"/>
              </a:lnSpc>
              <a:buFontTx/>
              <a:buChar char="•"/>
              <a:defRPr/>
            </a:pPr>
            <a:r>
              <a:rPr lang="en-US" dirty="0" smtClean="0">
                <a:cs typeface="+mn-cs"/>
              </a:rPr>
              <a:t>  Marketing/customer: project requirements</a:t>
            </a:r>
          </a:p>
          <a:p>
            <a:pPr marL="0" indent="0" eaLnBrk="1" hangingPunct="1">
              <a:lnSpc>
                <a:spcPct val="90000"/>
              </a:lnSpc>
              <a:buFontTx/>
              <a:buChar char="•"/>
              <a:defRPr/>
            </a:pPr>
            <a:r>
              <a:rPr lang="en-US" dirty="0" smtClean="0">
                <a:cs typeface="+mn-cs"/>
              </a:rPr>
              <a:t>  Questions and discussion</a:t>
            </a:r>
          </a:p>
        </p:txBody>
      </p:sp>
    </p:spTree>
    <p:extLst>
      <p:ext uri="{BB962C8B-B14F-4D97-AF65-F5344CB8AC3E}">
        <p14:creationId xmlns:p14="http://schemas.microsoft.com/office/powerpoint/2010/main" val="10946609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8210" name="Rectangle 2"/>
          <p:cNvSpPr>
            <a:spLocks noGrp="1" noChangeArrowheads="1"/>
          </p:cNvSpPr>
          <p:nvPr>
            <p:ph type="title"/>
          </p:nvPr>
        </p:nvSpPr>
        <p:spPr/>
        <p:txBody>
          <a:bodyPr/>
          <a:lstStyle/>
          <a:p>
            <a:pPr eaLnBrk="1" hangingPunct="1">
              <a:defRPr/>
            </a:pPr>
            <a:r>
              <a:rPr lang="en-US" smtClean="0">
                <a:cs typeface="+mj-cs"/>
              </a:rPr>
              <a:t>Meeting 1 Strategy -1</a:t>
            </a:r>
          </a:p>
        </p:txBody>
      </p:sp>
      <p:sp>
        <p:nvSpPr>
          <p:cNvPr id="1118211" name="Rectangle 3"/>
          <p:cNvSpPr>
            <a:spLocks noGrp="1" noChangeArrowheads="1"/>
          </p:cNvSpPr>
          <p:nvPr>
            <p:ph idx="1"/>
          </p:nvPr>
        </p:nvSpPr>
        <p:spPr/>
        <p:txBody>
          <a:bodyPr>
            <a:normAutofit lnSpcReduction="10000"/>
          </a:bodyPr>
          <a:lstStyle/>
          <a:p>
            <a:pPr marL="0" indent="0" eaLnBrk="1" hangingPunct="1">
              <a:lnSpc>
                <a:spcPct val="90000"/>
              </a:lnSpc>
              <a:defRPr/>
            </a:pPr>
            <a:r>
              <a:rPr lang="en-US" smtClean="0">
                <a:cs typeface="+mn-cs"/>
              </a:rPr>
              <a:t>Management usually describes the needed products and schedules.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While this </a:t>
            </a:r>
            <a:r>
              <a:rPr lang="ja-JP" altLang="en-US" smtClean="0">
                <a:latin typeface="Arial"/>
                <a:cs typeface="+mn-cs"/>
              </a:rPr>
              <a:t>“</a:t>
            </a:r>
            <a:r>
              <a:rPr lang="en-US" smtClean="0">
                <a:cs typeface="+mn-cs"/>
              </a:rPr>
              <a:t>solution</a:t>
            </a:r>
            <a:r>
              <a:rPr lang="ja-JP" altLang="en-US" smtClean="0">
                <a:latin typeface="Arial"/>
                <a:cs typeface="+mn-cs"/>
              </a:rPr>
              <a:t>”</a:t>
            </a:r>
            <a:r>
              <a:rPr lang="en-US" smtClean="0">
                <a:cs typeface="+mn-cs"/>
              </a:rPr>
              <a:t> is usually aggressive, it only represents one possible way to do the job.</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team must understand management</a:t>
            </a:r>
            <a:r>
              <a:rPr lang="ja-JP" altLang="en-US" smtClean="0">
                <a:latin typeface="Arial"/>
                <a:cs typeface="+mn-cs"/>
              </a:rPr>
              <a:t>’</a:t>
            </a:r>
            <a:r>
              <a:rPr lang="en-US" smtClean="0">
                <a:cs typeface="+mn-cs"/>
              </a:rPr>
              <a:t>s true needs to address them.</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Do not even imply that you think management</a:t>
            </a:r>
            <a:r>
              <a:rPr lang="ja-JP" altLang="en-US" smtClean="0">
                <a:latin typeface="Arial"/>
                <a:cs typeface="+mn-cs"/>
              </a:rPr>
              <a:t>’</a:t>
            </a:r>
            <a:r>
              <a:rPr lang="en-US" smtClean="0">
                <a:cs typeface="+mn-cs"/>
              </a:rPr>
              <a:t>s objectives are unrealistic.</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Your attitude should be: </a:t>
            </a:r>
            <a:r>
              <a:rPr lang="ja-JP" altLang="en-US" smtClean="0">
                <a:latin typeface="Arial"/>
                <a:cs typeface="+mn-cs"/>
              </a:rPr>
              <a:t>“</a:t>
            </a:r>
            <a:r>
              <a:rPr lang="en-US" smtClean="0">
                <a:cs typeface="+mn-cs"/>
              </a:rPr>
              <a:t>If that is what management wants,  we will do our utmost to do it.</a:t>
            </a:r>
            <a:r>
              <a:rPr lang="ja-JP" altLang="en-US" smtClean="0">
                <a:latin typeface="Arial"/>
                <a:cs typeface="+mn-cs"/>
              </a:rPr>
              <a:t>”</a:t>
            </a:r>
            <a:r>
              <a:rPr lang="en-US" smtClean="0">
                <a:cs typeface="+mn-cs"/>
              </a:rPr>
              <a:t> </a:t>
            </a:r>
          </a:p>
        </p:txBody>
      </p:sp>
    </p:spTree>
    <p:extLst>
      <p:ext uri="{BB962C8B-B14F-4D97-AF65-F5344CB8AC3E}">
        <p14:creationId xmlns:p14="http://schemas.microsoft.com/office/powerpoint/2010/main" val="25341646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8450" name="Rectangle 2"/>
          <p:cNvSpPr>
            <a:spLocks noGrp="1" noChangeArrowheads="1"/>
          </p:cNvSpPr>
          <p:nvPr>
            <p:ph type="title"/>
          </p:nvPr>
        </p:nvSpPr>
        <p:spPr/>
        <p:txBody>
          <a:bodyPr/>
          <a:lstStyle/>
          <a:p>
            <a:pPr eaLnBrk="1" hangingPunct="1">
              <a:defRPr/>
            </a:pPr>
            <a:r>
              <a:rPr lang="en-US" smtClean="0">
                <a:cs typeface="+mj-cs"/>
              </a:rPr>
              <a:t>Meeting 1 Strategy -2</a:t>
            </a:r>
          </a:p>
        </p:txBody>
      </p:sp>
      <p:sp>
        <p:nvSpPr>
          <p:cNvPr id="1128451" name="Rectangle 3"/>
          <p:cNvSpPr>
            <a:spLocks noGrp="1" noChangeArrowheads="1"/>
          </p:cNvSpPr>
          <p:nvPr>
            <p:ph idx="1"/>
          </p:nvPr>
        </p:nvSpPr>
        <p:spPr/>
        <p:txBody>
          <a:bodyPr/>
          <a:lstStyle/>
          <a:p>
            <a:pPr marL="0" indent="0" eaLnBrk="1" hangingPunct="1">
              <a:lnSpc>
                <a:spcPct val="90000"/>
              </a:lnSpc>
              <a:defRPr/>
            </a:pPr>
            <a:r>
              <a:rPr lang="en-US" smtClean="0">
                <a:cs typeface="+mn-cs"/>
              </a:rPr>
              <a:t>In meeting 1, the team should ask enough questions to understand what management needs.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In meetings 2 through 8, the team will strive to produce a plan that meets these needs.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Only the team, the team leader, and the TSP coach attend  these meetings.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Then, in meeting 9, the team will meet with management and other invited parties to review the team</a:t>
            </a:r>
            <a:r>
              <a:rPr lang="ja-JP" altLang="en-US" smtClean="0">
                <a:latin typeface="Arial"/>
                <a:cs typeface="+mn-cs"/>
              </a:rPr>
              <a:t>’</a:t>
            </a:r>
            <a:r>
              <a:rPr lang="en-US" smtClean="0">
                <a:cs typeface="+mn-cs"/>
              </a:rPr>
              <a:t>s plan.</a:t>
            </a:r>
          </a:p>
        </p:txBody>
      </p:sp>
    </p:spTree>
    <p:extLst>
      <p:ext uri="{BB962C8B-B14F-4D97-AF65-F5344CB8AC3E}">
        <p14:creationId xmlns:p14="http://schemas.microsoft.com/office/powerpoint/2010/main" val="26189685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714" name="Rectangle 2"/>
          <p:cNvSpPr>
            <a:spLocks noGrp="1" noChangeArrowheads="1"/>
          </p:cNvSpPr>
          <p:nvPr>
            <p:ph type="title"/>
          </p:nvPr>
        </p:nvSpPr>
        <p:spPr/>
        <p:txBody>
          <a:bodyPr/>
          <a:lstStyle/>
          <a:p>
            <a:pPr eaLnBrk="1" hangingPunct="1">
              <a:defRPr/>
            </a:pPr>
            <a:r>
              <a:rPr lang="en-US" smtClean="0">
                <a:cs typeface="+mj-cs"/>
              </a:rPr>
              <a:t>TSP Launch Meeting 2</a:t>
            </a:r>
          </a:p>
        </p:txBody>
      </p:sp>
      <p:sp>
        <p:nvSpPr>
          <p:cNvPr id="1139715" name="Rectangle 3"/>
          <p:cNvSpPr>
            <a:spLocks noGrp="1" noChangeArrowheads="1"/>
          </p:cNvSpPr>
          <p:nvPr>
            <p:ph idx="1"/>
          </p:nvPr>
        </p:nvSpPr>
        <p:spPr/>
        <p:txBody>
          <a:bodyPr>
            <a:normAutofit lnSpcReduction="10000"/>
          </a:bodyPr>
          <a:lstStyle/>
          <a:p>
            <a:pPr marL="0" indent="0" eaLnBrk="1" hangingPunct="1">
              <a:lnSpc>
                <a:spcPct val="90000"/>
              </a:lnSpc>
              <a:defRPr/>
            </a:pPr>
            <a:r>
              <a:rPr lang="en-US" smtClean="0">
                <a:cs typeface="+mn-cs"/>
              </a:rPr>
              <a:t>Meeting 2 has two objectives.</a:t>
            </a:r>
          </a:p>
          <a:p>
            <a:pPr marL="0" indent="0" eaLnBrk="1" hangingPunct="1">
              <a:lnSpc>
                <a:spcPct val="90000"/>
              </a:lnSpc>
              <a:buFontTx/>
              <a:buChar char="•"/>
              <a:defRPr/>
            </a:pPr>
            <a:r>
              <a:rPr lang="en-US" smtClean="0">
                <a:cs typeface="+mn-cs"/>
              </a:rPr>
              <a:t>  to obtain agreement on the team</a:t>
            </a:r>
            <a:r>
              <a:rPr lang="ja-JP" altLang="en-US" smtClean="0">
                <a:latin typeface="Arial"/>
                <a:cs typeface="+mn-cs"/>
              </a:rPr>
              <a:t>’</a:t>
            </a:r>
            <a:r>
              <a:rPr lang="en-US" smtClean="0">
                <a:cs typeface="+mn-cs"/>
              </a:rPr>
              <a:t>s goals</a:t>
            </a:r>
          </a:p>
          <a:p>
            <a:pPr marL="0" indent="0" eaLnBrk="1" hangingPunct="1">
              <a:lnSpc>
                <a:spcPct val="90000"/>
              </a:lnSpc>
              <a:buFontTx/>
              <a:buChar char="•"/>
              <a:defRPr/>
            </a:pPr>
            <a:r>
              <a:rPr lang="en-US" smtClean="0">
                <a:cs typeface="+mn-cs"/>
              </a:rPr>
              <a:t>  to establish the team member roles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team leader typically leads the team through the goals discussion, with help from the TSP coach.</a:t>
            </a:r>
          </a:p>
          <a:p>
            <a:pPr marL="0" indent="0" eaLnBrk="1" hangingPunct="1">
              <a:lnSpc>
                <a:spcPct val="90000"/>
              </a:lnSpc>
              <a:buFontTx/>
              <a:buChar char="•"/>
              <a:defRPr/>
            </a:pPr>
            <a:r>
              <a:rPr lang="en-US" smtClean="0">
                <a:cs typeface="+mn-cs"/>
              </a:rPr>
              <a:t>  You start with management</a:t>
            </a:r>
            <a:r>
              <a:rPr lang="ja-JP" altLang="en-US" smtClean="0">
                <a:latin typeface="Arial"/>
                <a:cs typeface="+mn-cs"/>
              </a:rPr>
              <a:t>’</a:t>
            </a:r>
            <a:r>
              <a:rPr lang="en-US" smtClean="0">
                <a:cs typeface="+mn-cs"/>
              </a:rPr>
              <a:t>s stated goals.</a:t>
            </a:r>
          </a:p>
          <a:p>
            <a:pPr marL="0" indent="0" eaLnBrk="1" hangingPunct="1">
              <a:lnSpc>
                <a:spcPct val="90000"/>
              </a:lnSpc>
              <a:buFontTx/>
              <a:buChar char="•"/>
              <a:defRPr/>
            </a:pPr>
            <a:r>
              <a:rPr lang="en-US" smtClean="0">
                <a:cs typeface="+mn-cs"/>
              </a:rPr>
              <a:t>  Then you review the implied but unstated goals.</a:t>
            </a:r>
          </a:p>
          <a:p>
            <a:pPr marL="0" indent="0" eaLnBrk="1" hangingPunct="1">
              <a:lnSpc>
                <a:spcPct val="90000"/>
              </a:lnSpc>
              <a:buFontTx/>
              <a:buChar char="•"/>
              <a:defRPr/>
            </a:pPr>
            <a:r>
              <a:rPr lang="en-US" smtClean="0">
                <a:cs typeface="+mn-cs"/>
              </a:rPr>
              <a:t>  Next, you agree on the team</a:t>
            </a:r>
            <a:r>
              <a:rPr lang="ja-JP" altLang="en-US" smtClean="0">
                <a:latin typeface="Arial"/>
                <a:cs typeface="+mn-cs"/>
              </a:rPr>
              <a:t>’</a:t>
            </a:r>
            <a:r>
              <a:rPr lang="en-US" smtClean="0">
                <a:cs typeface="+mn-cs"/>
              </a:rPr>
              <a:t>s goals.</a:t>
            </a:r>
          </a:p>
          <a:p>
            <a:pPr marL="0" indent="0" eaLnBrk="1" hangingPunct="1">
              <a:lnSpc>
                <a:spcPct val="90000"/>
              </a:lnSpc>
              <a:buFontTx/>
              <a:buChar char="•"/>
              <a:defRPr/>
            </a:pPr>
            <a:r>
              <a:rPr lang="en-US" smtClean="0">
                <a:cs typeface="+mn-cs"/>
              </a:rPr>
              <a:t>  Finally, you define goal measures.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Once you agree on the goals, the team leader and coach guide the team through team role selection.</a:t>
            </a:r>
          </a:p>
        </p:txBody>
      </p:sp>
    </p:spTree>
    <p:extLst>
      <p:ext uri="{BB962C8B-B14F-4D97-AF65-F5344CB8AC3E}">
        <p14:creationId xmlns:p14="http://schemas.microsoft.com/office/powerpoint/2010/main" val="30011491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1522" name="Rectangle 2"/>
          <p:cNvSpPr>
            <a:spLocks noGrp="1" noChangeArrowheads="1"/>
          </p:cNvSpPr>
          <p:nvPr>
            <p:ph type="title"/>
          </p:nvPr>
        </p:nvSpPr>
        <p:spPr/>
        <p:txBody>
          <a:bodyPr/>
          <a:lstStyle/>
          <a:p>
            <a:pPr eaLnBrk="1" hangingPunct="1">
              <a:defRPr/>
            </a:pPr>
            <a:r>
              <a:rPr lang="en-US" smtClean="0">
                <a:cs typeface="+mj-cs"/>
              </a:rPr>
              <a:t>The TSP Roles -1</a:t>
            </a:r>
          </a:p>
        </p:txBody>
      </p:sp>
      <p:sp>
        <p:nvSpPr>
          <p:cNvPr id="1131523" name="Rectangle 3"/>
          <p:cNvSpPr>
            <a:spLocks noGrp="1" noChangeArrowheads="1"/>
          </p:cNvSpPr>
          <p:nvPr>
            <p:ph idx="1"/>
          </p:nvPr>
        </p:nvSpPr>
        <p:spPr/>
        <p:txBody>
          <a:bodyPr/>
          <a:lstStyle/>
          <a:p>
            <a:pPr marL="0" indent="0" eaLnBrk="1" hangingPunct="1">
              <a:lnSpc>
                <a:spcPct val="90000"/>
              </a:lnSpc>
              <a:defRPr/>
            </a:pPr>
            <a:r>
              <a:rPr lang="en-US" smtClean="0">
                <a:cs typeface="+mn-cs"/>
              </a:rPr>
              <a:t>The TSP roles establish responsibilities for team operation.</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development roles are</a:t>
            </a:r>
          </a:p>
          <a:p>
            <a:pPr lvl="1" eaLnBrk="1" hangingPunct="1">
              <a:lnSpc>
                <a:spcPct val="90000"/>
              </a:lnSpc>
              <a:defRPr/>
            </a:pPr>
            <a:r>
              <a:rPr lang="en-US" smtClean="0"/>
              <a:t>Customer interface manager – focal point for requirements and customer-related issues</a:t>
            </a:r>
          </a:p>
          <a:p>
            <a:pPr lvl="1" eaLnBrk="1" hangingPunct="1">
              <a:lnSpc>
                <a:spcPct val="90000"/>
              </a:lnSpc>
              <a:defRPr/>
            </a:pPr>
            <a:r>
              <a:rPr lang="en-US" smtClean="0"/>
              <a:t>Design manager – establishes design standards and guides the design work</a:t>
            </a:r>
          </a:p>
          <a:p>
            <a:pPr lvl="1" eaLnBrk="1" hangingPunct="1">
              <a:lnSpc>
                <a:spcPct val="90000"/>
              </a:lnSpc>
              <a:defRPr/>
            </a:pPr>
            <a:r>
              <a:rPr lang="en-US" smtClean="0"/>
              <a:t>Implementation manager – defines the implementation standards and handles implementation issues</a:t>
            </a:r>
          </a:p>
          <a:p>
            <a:pPr lvl="1" eaLnBrk="1" hangingPunct="1">
              <a:lnSpc>
                <a:spcPct val="90000"/>
              </a:lnSpc>
              <a:defRPr/>
            </a:pPr>
            <a:r>
              <a:rPr lang="en-US" smtClean="0"/>
              <a:t>Test manager – ensures that test issues are properly considered and handles test planning and coordination</a:t>
            </a:r>
          </a:p>
          <a:p>
            <a:pPr marL="0" indent="0" eaLnBrk="1" hangingPunct="1">
              <a:lnSpc>
                <a:spcPct val="90000"/>
              </a:lnSpc>
              <a:defRPr/>
            </a:pPr>
            <a:endParaRPr lang="en-US" smtClean="0">
              <a:cs typeface="+mn-cs"/>
            </a:endParaRPr>
          </a:p>
        </p:txBody>
      </p:sp>
    </p:spTree>
    <p:extLst>
      <p:ext uri="{BB962C8B-B14F-4D97-AF65-F5344CB8AC3E}">
        <p14:creationId xmlns:p14="http://schemas.microsoft.com/office/powerpoint/2010/main" val="4898034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978" name="Rectangle 2"/>
          <p:cNvSpPr>
            <a:spLocks noGrp="1" noChangeArrowheads="1"/>
          </p:cNvSpPr>
          <p:nvPr>
            <p:ph type="title"/>
          </p:nvPr>
        </p:nvSpPr>
        <p:spPr/>
        <p:txBody>
          <a:bodyPr/>
          <a:lstStyle/>
          <a:p>
            <a:pPr eaLnBrk="1" hangingPunct="1">
              <a:defRPr/>
            </a:pPr>
            <a:r>
              <a:rPr lang="en-US" smtClean="0">
                <a:cs typeface="+mj-cs"/>
              </a:rPr>
              <a:t>The TSP Roles -2</a:t>
            </a:r>
          </a:p>
        </p:txBody>
      </p:sp>
      <p:sp>
        <p:nvSpPr>
          <p:cNvPr id="1150979" name="Rectangle 3"/>
          <p:cNvSpPr>
            <a:spLocks noGrp="1" noChangeArrowheads="1"/>
          </p:cNvSpPr>
          <p:nvPr>
            <p:ph idx="1"/>
          </p:nvPr>
        </p:nvSpPr>
        <p:spPr/>
        <p:txBody>
          <a:bodyPr/>
          <a:lstStyle/>
          <a:p>
            <a:pPr marL="0" indent="0" eaLnBrk="1" hangingPunct="1">
              <a:defRPr/>
            </a:pPr>
            <a:r>
              <a:rPr lang="en-US" smtClean="0">
                <a:cs typeface="+mn-cs"/>
              </a:rPr>
              <a:t>The TSP support roles are</a:t>
            </a:r>
          </a:p>
          <a:p>
            <a:pPr lvl="1" eaLnBrk="1" hangingPunct="1">
              <a:defRPr/>
            </a:pPr>
            <a:r>
              <a:rPr lang="en-US" smtClean="0"/>
              <a:t>Planning manager – helps the team maintain, track, and report on the plan and plan status</a:t>
            </a:r>
          </a:p>
          <a:p>
            <a:pPr lvl="1" eaLnBrk="1" hangingPunct="1">
              <a:defRPr/>
            </a:pPr>
            <a:r>
              <a:rPr lang="en-US" smtClean="0"/>
              <a:t>Process manager – guides the process definition work, handles PIPs, and monitors process data</a:t>
            </a:r>
          </a:p>
          <a:p>
            <a:pPr lvl="1" eaLnBrk="1" hangingPunct="1">
              <a:defRPr/>
            </a:pPr>
            <a:r>
              <a:rPr lang="en-US" smtClean="0"/>
              <a:t>Quality manager – reviews process and product quality and monitors team inspections</a:t>
            </a:r>
          </a:p>
          <a:p>
            <a:pPr lvl="1" eaLnBrk="1" hangingPunct="1">
              <a:defRPr/>
            </a:pPr>
            <a:r>
              <a:rPr lang="en-US" smtClean="0"/>
              <a:t>Support manager – ensures that proper support tools and aids are available and handles support issues</a:t>
            </a:r>
          </a:p>
          <a:p>
            <a:pPr marL="0" indent="0" eaLnBrk="1" hangingPunct="1">
              <a:defRPr/>
            </a:pPr>
            <a:endParaRPr lang="en-US" smtClean="0">
              <a:cs typeface="+mn-cs"/>
            </a:endParaRPr>
          </a:p>
          <a:p>
            <a:pPr marL="0" indent="0" eaLnBrk="1" hangingPunct="1">
              <a:defRPr/>
            </a:pPr>
            <a:r>
              <a:rPr lang="en-US" smtClean="0">
                <a:cs typeface="+mn-cs"/>
              </a:rPr>
              <a:t>The team assigns additional roles for security, safety, usability, and so forth if they are needed.</a:t>
            </a:r>
          </a:p>
        </p:txBody>
      </p:sp>
    </p:spTree>
    <p:extLst>
      <p:ext uri="{BB962C8B-B14F-4D97-AF65-F5344CB8AC3E}">
        <p14:creationId xmlns:p14="http://schemas.microsoft.com/office/powerpoint/2010/main" val="7837091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2002" name="Rectangle 2"/>
          <p:cNvSpPr>
            <a:spLocks noGrp="1" noChangeArrowheads="1"/>
          </p:cNvSpPr>
          <p:nvPr>
            <p:ph type="title"/>
          </p:nvPr>
        </p:nvSpPr>
        <p:spPr/>
        <p:txBody>
          <a:bodyPr/>
          <a:lstStyle/>
          <a:p>
            <a:pPr eaLnBrk="1" hangingPunct="1">
              <a:defRPr/>
            </a:pPr>
            <a:r>
              <a:rPr lang="en-US" dirty="0" smtClean="0">
                <a:cs typeface="+mj-cs"/>
              </a:rPr>
              <a:t>The Team Leader Role</a:t>
            </a:r>
          </a:p>
        </p:txBody>
      </p:sp>
      <p:sp>
        <p:nvSpPr>
          <p:cNvPr id="1152003" name="Rectangle 3"/>
          <p:cNvSpPr>
            <a:spLocks noGrp="1" noChangeArrowheads="1"/>
          </p:cNvSpPr>
          <p:nvPr>
            <p:ph idx="1"/>
          </p:nvPr>
        </p:nvSpPr>
        <p:spPr/>
        <p:txBody>
          <a:bodyPr/>
          <a:lstStyle/>
          <a:p>
            <a:pPr marL="0" indent="0" eaLnBrk="1" hangingPunct="1">
              <a:lnSpc>
                <a:spcPct val="90000"/>
              </a:lnSpc>
              <a:defRPr/>
            </a:pPr>
            <a:r>
              <a:rPr lang="en-US" smtClean="0">
                <a:cs typeface="+mn-cs"/>
              </a:rPr>
              <a:t>The team leader typically does not take any team roles.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team leader</a:t>
            </a:r>
            <a:r>
              <a:rPr lang="ja-JP" altLang="en-US" smtClean="0">
                <a:latin typeface="Arial"/>
                <a:cs typeface="+mn-cs"/>
              </a:rPr>
              <a:t>’</a:t>
            </a:r>
            <a:r>
              <a:rPr lang="en-US" smtClean="0">
                <a:cs typeface="+mn-cs"/>
              </a:rPr>
              <a:t>s responsibilities are to</a:t>
            </a:r>
          </a:p>
          <a:p>
            <a:pPr lvl="1" eaLnBrk="1" hangingPunct="1">
              <a:lnSpc>
                <a:spcPct val="90000"/>
              </a:lnSpc>
              <a:defRPr/>
            </a:pPr>
            <a:r>
              <a:rPr lang="en-US" smtClean="0"/>
              <a:t>Provide team leadership – sustain motivation, prioritize the work, guide team members</a:t>
            </a:r>
          </a:p>
          <a:p>
            <a:pPr lvl="1" eaLnBrk="1" hangingPunct="1">
              <a:lnSpc>
                <a:spcPct val="90000"/>
              </a:lnSpc>
              <a:defRPr/>
            </a:pPr>
            <a:r>
              <a:rPr lang="en-US" smtClean="0"/>
              <a:t>Maintain team communication – run weekly meetings and communicate management needs and actions</a:t>
            </a:r>
          </a:p>
          <a:p>
            <a:pPr lvl="1" eaLnBrk="1" hangingPunct="1">
              <a:lnSpc>
                <a:spcPct val="90000"/>
              </a:lnSpc>
              <a:defRPr/>
            </a:pPr>
            <a:r>
              <a:rPr lang="en-US" smtClean="0"/>
              <a:t>Obtain resources – get needed staffing and protect team members from non-project demands</a:t>
            </a:r>
          </a:p>
          <a:p>
            <a:pPr lvl="1" eaLnBrk="1" hangingPunct="1">
              <a:lnSpc>
                <a:spcPct val="90000"/>
              </a:lnSpc>
              <a:defRPr/>
            </a:pPr>
            <a:r>
              <a:rPr lang="en-US" smtClean="0"/>
              <a:t>Report to management – inform management about team progress and issues and get help when needed</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On any but very small teams, the team leader does not have time to do much if any development work.</a:t>
            </a:r>
          </a:p>
        </p:txBody>
      </p:sp>
    </p:spTree>
    <p:extLst>
      <p:ext uri="{BB962C8B-B14F-4D97-AF65-F5344CB8AC3E}">
        <p14:creationId xmlns:p14="http://schemas.microsoft.com/office/powerpoint/2010/main" val="32596159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3026" name="Rectangle 2"/>
          <p:cNvSpPr>
            <a:spLocks noGrp="1" noChangeArrowheads="1"/>
          </p:cNvSpPr>
          <p:nvPr>
            <p:ph type="title"/>
          </p:nvPr>
        </p:nvSpPr>
        <p:spPr/>
        <p:txBody>
          <a:bodyPr/>
          <a:lstStyle/>
          <a:p>
            <a:pPr eaLnBrk="1" hangingPunct="1">
              <a:defRPr/>
            </a:pPr>
            <a:r>
              <a:rPr lang="en-US" smtClean="0">
                <a:cs typeface="+mj-cs"/>
              </a:rPr>
              <a:t>Meeting 2 Products</a:t>
            </a:r>
          </a:p>
        </p:txBody>
      </p:sp>
      <p:sp>
        <p:nvSpPr>
          <p:cNvPr id="1153027" name="Rectangle 3"/>
          <p:cNvSpPr>
            <a:spLocks noGrp="1" noChangeArrowheads="1"/>
          </p:cNvSpPr>
          <p:nvPr>
            <p:ph idx="1"/>
          </p:nvPr>
        </p:nvSpPr>
        <p:spPr/>
        <p:txBody>
          <a:bodyPr/>
          <a:lstStyle/>
          <a:p>
            <a:pPr marL="0" indent="0" eaLnBrk="1" hangingPunct="1">
              <a:defRPr/>
            </a:pPr>
            <a:r>
              <a:rPr lang="en-US" smtClean="0">
                <a:cs typeface="+mn-cs"/>
              </a:rPr>
              <a:t>In meeting 2, the team produces and documents two products.</a:t>
            </a:r>
          </a:p>
          <a:p>
            <a:pPr marL="0" indent="0" eaLnBrk="1" hangingPunct="1">
              <a:defRPr/>
            </a:pPr>
            <a:endParaRPr lang="en-US" smtClean="0">
              <a:cs typeface="+mn-cs"/>
            </a:endParaRPr>
          </a:p>
          <a:p>
            <a:pPr marL="0" indent="0" eaLnBrk="1" hangingPunct="1">
              <a:defRPr/>
            </a:pPr>
            <a:r>
              <a:rPr lang="en-US" smtClean="0">
                <a:cs typeface="+mn-cs"/>
              </a:rPr>
              <a:t>The team goals</a:t>
            </a:r>
          </a:p>
          <a:p>
            <a:pPr marL="0" indent="0" eaLnBrk="1" hangingPunct="1">
              <a:buFontTx/>
              <a:buChar char="•"/>
              <a:defRPr/>
            </a:pPr>
            <a:r>
              <a:rPr lang="en-US" smtClean="0">
                <a:cs typeface="+mn-cs"/>
              </a:rPr>
              <a:t>  define each goal </a:t>
            </a:r>
          </a:p>
          <a:p>
            <a:pPr marL="0" indent="0" eaLnBrk="1" hangingPunct="1">
              <a:buFontTx/>
              <a:buChar char="•"/>
              <a:defRPr/>
            </a:pPr>
            <a:r>
              <a:rPr lang="en-US" smtClean="0">
                <a:cs typeface="+mn-cs"/>
              </a:rPr>
              <a:t>  decide on goal measures</a:t>
            </a:r>
          </a:p>
          <a:p>
            <a:pPr marL="0" indent="0" eaLnBrk="1" hangingPunct="1">
              <a:buFontTx/>
              <a:buChar char="•"/>
              <a:defRPr/>
            </a:pPr>
            <a:r>
              <a:rPr lang="en-US" smtClean="0">
                <a:cs typeface="+mn-cs"/>
              </a:rPr>
              <a:t>  assign member responsibility for tracking the goal</a:t>
            </a:r>
          </a:p>
          <a:p>
            <a:pPr marL="0" indent="0" eaLnBrk="1" hangingPunct="1">
              <a:buFontTx/>
              <a:buChar char="•"/>
              <a:defRPr/>
            </a:pPr>
            <a:r>
              <a:rPr lang="en-US" smtClean="0">
                <a:cs typeface="+mn-cs"/>
              </a:rPr>
              <a:t>  compare the team</a:t>
            </a:r>
            <a:r>
              <a:rPr lang="ja-JP" altLang="en-US" smtClean="0">
                <a:latin typeface="Arial"/>
                <a:cs typeface="+mn-cs"/>
              </a:rPr>
              <a:t>’</a:t>
            </a:r>
            <a:r>
              <a:rPr lang="en-US" smtClean="0">
                <a:cs typeface="+mn-cs"/>
              </a:rPr>
              <a:t>s goals with management</a:t>
            </a:r>
            <a:r>
              <a:rPr lang="ja-JP" altLang="en-US" smtClean="0">
                <a:latin typeface="Arial"/>
                <a:cs typeface="+mn-cs"/>
              </a:rPr>
              <a:t>’</a:t>
            </a:r>
            <a:r>
              <a:rPr lang="en-US" smtClean="0">
                <a:cs typeface="+mn-cs"/>
              </a:rPr>
              <a:t>s objectives</a:t>
            </a:r>
          </a:p>
          <a:p>
            <a:pPr marL="0" indent="0" eaLnBrk="1" hangingPunct="1">
              <a:defRPr/>
            </a:pPr>
            <a:endParaRPr lang="en-US" smtClean="0">
              <a:cs typeface="+mn-cs"/>
            </a:endParaRPr>
          </a:p>
          <a:p>
            <a:pPr marL="0" indent="0" eaLnBrk="1" hangingPunct="1">
              <a:defRPr/>
            </a:pPr>
            <a:r>
              <a:rPr lang="en-US" smtClean="0">
                <a:cs typeface="+mn-cs"/>
              </a:rPr>
              <a:t>The team roles</a:t>
            </a:r>
          </a:p>
          <a:p>
            <a:pPr marL="0" indent="0" eaLnBrk="1" hangingPunct="1">
              <a:buFontTx/>
              <a:buChar char="•"/>
              <a:defRPr/>
            </a:pPr>
            <a:r>
              <a:rPr lang="en-US" smtClean="0">
                <a:cs typeface="+mn-cs"/>
              </a:rPr>
              <a:t>  the member assigned to each team role</a:t>
            </a:r>
          </a:p>
          <a:p>
            <a:pPr marL="0" indent="0" eaLnBrk="1" hangingPunct="1">
              <a:buFontTx/>
              <a:buChar char="•"/>
              <a:defRPr/>
            </a:pPr>
            <a:r>
              <a:rPr lang="en-US" smtClean="0">
                <a:cs typeface="+mn-cs"/>
              </a:rPr>
              <a:t>  any additional roles that the team feels are needed</a:t>
            </a:r>
          </a:p>
          <a:p>
            <a:pPr marL="0" indent="0" eaLnBrk="1" hangingPunct="1">
              <a:defRPr/>
            </a:pPr>
            <a:endParaRPr lang="en-US" smtClean="0">
              <a:cs typeface="+mn-cs"/>
            </a:endParaRPr>
          </a:p>
        </p:txBody>
      </p:sp>
    </p:spTree>
    <p:extLst>
      <p:ext uri="{BB962C8B-B14F-4D97-AF65-F5344CB8AC3E}">
        <p14:creationId xmlns:p14="http://schemas.microsoft.com/office/powerpoint/2010/main" val="42844341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0738" name="Rectangle 2"/>
          <p:cNvSpPr>
            <a:spLocks noGrp="1" noChangeArrowheads="1"/>
          </p:cNvSpPr>
          <p:nvPr>
            <p:ph type="title"/>
          </p:nvPr>
        </p:nvSpPr>
        <p:spPr/>
        <p:txBody>
          <a:bodyPr/>
          <a:lstStyle/>
          <a:p>
            <a:r>
              <a:rPr lang="en-US" smtClean="0"/>
              <a:t>TSP Launch Meeting 3</a:t>
            </a:r>
          </a:p>
        </p:txBody>
      </p:sp>
      <p:sp>
        <p:nvSpPr>
          <p:cNvPr id="1140739" name="Rectangle 3"/>
          <p:cNvSpPr>
            <a:spLocks noGrp="1" noChangeArrowheads="1"/>
          </p:cNvSpPr>
          <p:nvPr>
            <p:ph idx="1"/>
          </p:nvPr>
        </p:nvSpPr>
        <p:spPr/>
        <p:txBody>
          <a:bodyPr>
            <a:normAutofit fontScale="92500" lnSpcReduction="10000"/>
          </a:bodyPr>
          <a:lstStyle/>
          <a:p>
            <a:r>
              <a:rPr lang="en-US" dirty="0" smtClean="0"/>
              <a:t>In meeting 3, the team </a:t>
            </a:r>
          </a:p>
          <a:p>
            <a:pPr marL="342900" indent="-169863">
              <a:buFont typeface="Arial"/>
              <a:buChar char="•"/>
            </a:pPr>
            <a:r>
              <a:rPr lang="en-US" dirty="0" smtClean="0"/>
              <a:t>  defines the products to be produced</a:t>
            </a:r>
          </a:p>
          <a:p>
            <a:pPr marL="342900" indent="-169863">
              <a:buFont typeface="Arial"/>
              <a:buChar char="•"/>
            </a:pPr>
            <a:r>
              <a:rPr lang="en-US" dirty="0" smtClean="0"/>
              <a:t>  agrees on a product conceptual design</a:t>
            </a:r>
          </a:p>
          <a:p>
            <a:pPr marL="342900" indent="-169863">
              <a:buFont typeface="Arial"/>
              <a:buChar char="•"/>
            </a:pPr>
            <a:r>
              <a:rPr lang="en-US" dirty="0" smtClean="0"/>
              <a:t>  develops a project strategy</a:t>
            </a:r>
          </a:p>
          <a:p>
            <a:pPr marL="342900" indent="-169863">
              <a:buFont typeface="Arial"/>
              <a:buChar char="•"/>
            </a:pPr>
            <a:r>
              <a:rPr lang="en-US" dirty="0" smtClean="0"/>
              <a:t>  defines the development process</a:t>
            </a:r>
          </a:p>
          <a:p>
            <a:endParaRPr lang="en-US" dirty="0" smtClean="0"/>
          </a:p>
          <a:p>
            <a:r>
              <a:rPr lang="en-US" dirty="0" smtClean="0"/>
              <a:t>With the coach</a:t>
            </a:r>
            <a:r>
              <a:rPr lang="ja-JP" altLang="en-US" dirty="0" smtClean="0"/>
              <a:t>’</a:t>
            </a:r>
            <a:r>
              <a:rPr lang="en-US" dirty="0" smtClean="0"/>
              <a:t>s guidance</a:t>
            </a:r>
          </a:p>
          <a:p>
            <a:pPr marL="339725" indent="-166688">
              <a:buFont typeface="Arial"/>
              <a:buChar char="•"/>
            </a:pPr>
            <a:r>
              <a:rPr lang="en-US" dirty="0" smtClean="0"/>
              <a:t>the team leader leads the team in defining its products</a:t>
            </a:r>
          </a:p>
          <a:p>
            <a:pPr marL="339725" indent="-166688">
              <a:buFont typeface="Arial"/>
              <a:buChar char="•"/>
            </a:pPr>
            <a:r>
              <a:rPr lang="en-US" dirty="0" smtClean="0"/>
              <a:t>the team leader also leads the team in establishing the </a:t>
            </a:r>
            <a:br>
              <a:rPr lang="en-US" dirty="0" smtClean="0"/>
            </a:br>
            <a:r>
              <a:rPr lang="en-US" dirty="0" smtClean="0"/>
              <a:t>development strategy</a:t>
            </a:r>
          </a:p>
          <a:p>
            <a:pPr marL="339725" indent="-166688">
              <a:buFont typeface="Arial"/>
              <a:buChar char="•"/>
            </a:pPr>
            <a:r>
              <a:rPr lang="en-US" dirty="0" smtClean="0"/>
              <a:t>the design manager leads the effort to produce the conceptual design</a:t>
            </a:r>
          </a:p>
          <a:p>
            <a:pPr marL="339725" indent="-166688">
              <a:buFont typeface="Arial"/>
              <a:buChar char="•"/>
            </a:pPr>
            <a:r>
              <a:rPr lang="en-US" dirty="0" smtClean="0"/>
              <a:t>the process manager leads the team in defining its </a:t>
            </a:r>
            <a:br>
              <a:rPr lang="en-US" dirty="0" smtClean="0"/>
            </a:br>
            <a:r>
              <a:rPr lang="en-US" dirty="0" smtClean="0"/>
              <a:t>development processes</a:t>
            </a:r>
          </a:p>
        </p:txBody>
      </p:sp>
    </p:spTree>
    <p:extLst>
      <p:ext uri="{BB962C8B-B14F-4D97-AF65-F5344CB8AC3E}">
        <p14:creationId xmlns:p14="http://schemas.microsoft.com/office/powerpoint/2010/main" val="28831956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4050" name="Rectangle 2"/>
          <p:cNvSpPr>
            <a:spLocks noGrp="1" noChangeArrowheads="1"/>
          </p:cNvSpPr>
          <p:nvPr>
            <p:ph type="title"/>
          </p:nvPr>
        </p:nvSpPr>
        <p:spPr/>
        <p:txBody>
          <a:bodyPr/>
          <a:lstStyle/>
          <a:p>
            <a:pPr eaLnBrk="1" hangingPunct="1">
              <a:defRPr/>
            </a:pPr>
            <a:r>
              <a:rPr lang="en-US" smtClean="0">
                <a:cs typeface="+mj-cs"/>
              </a:rPr>
              <a:t>Meeting 3 Products</a:t>
            </a:r>
          </a:p>
        </p:txBody>
      </p:sp>
      <p:sp>
        <p:nvSpPr>
          <p:cNvPr id="1154051" name="Rectangle 3"/>
          <p:cNvSpPr>
            <a:spLocks noGrp="1" noChangeArrowheads="1"/>
          </p:cNvSpPr>
          <p:nvPr>
            <p:ph idx="1"/>
          </p:nvPr>
        </p:nvSpPr>
        <p:spPr/>
        <p:txBody>
          <a:bodyPr/>
          <a:lstStyle/>
          <a:p>
            <a:pPr marL="0" indent="0" eaLnBrk="1" hangingPunct="1">
              <a:lnSpc>
                <a:spcPct val="90000"/>
              </a:lnSpc>
              <a:defRPr/>
            </a:pPr>
            <a:r>
              <a:rPr lang="en-US" smtClean="0">
                <a:cs typeface="+mn-cs"/>
              </a:rPr>
              <a:t>In meeting 3, the team produces and documents four products.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list of the project</a:t>
            </a:r>
            <a:r>
              <a:rPr lang="ja-JP" altLang="en-US" smtClean="0">
                <a:latin typeface="Arial"/>
                <a:cs typeface="+mn-cs"/>
              </a:rPr>
              <a:t>’</a:t>
            </a:r>
            <a:r>
              <a:rPr lang="en-US" smtClean="0">
                <a:cs typeface="+mn-cs"/>
              </a:rPr>
              <a:t>s planned products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product conceptual design</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team</a:t>
            </a:r>
            <a:r>
              <a:rPr lang="ja-JP" altLang="en-US" smtClean="0">
                <a:latin typeface="Arial"/>
                <a:cs typeface="+mn-cs"/>
              </a:rPr>
              <a:t>’</a:t>
            </a:r>
            <a:r>
              <a:rPr lang="en-US" smtClean="0">
                <a:cs typeface="+mn-cs"/>
              </a:rPr>
              <a:t>s development strategy</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team</a:t>
            </a:r>
            <a:r>
              <a:rPr lang="ja-JP" altLang="en-US" smtClean="0">
                <a:latin typeface="Arial"/>
                <a:cs typeface="+mn-cs"/>
              </a:rPr>
              <a:t>’</a:t>
            </a:r>
            <a:r>
              <a:rPr lang="en-US" smtClean="0">
                <a:cs typeface="+mn-cs"/>
              </a:rPr>
              <a:t>s development process</a:t>
            </a:r>
          </a:p>
          <a:p>
            <a:pPr marL="0" indent="0" eaLnBrk="1" hangingPunct="1">
              <a:lnSpc>
                <a:spcPct val="90000"/>
              </a:lnSpc>
              <a:defRPr/>
            </a:pPr>
            <a:endParaRPr lang="en-US" smtClean="0">
              <a:cs typeface="+mn-cs"/>
            </a:endParaRPr>
          </a:p>
        </p:txBody>
      </p:sp>
    </p:spTree>
    <p:extLst>
      <p:ext uri="{BB962C8B-B14F-4D97-AF65-F5344CB8AC3E}">
        <p14:creationId xmlns:p14="http://schemas.microsoft.com/office/powerpoint/2010/main" val="19747538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2029" y="458759"/>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2017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DM-0004449</a:t>
            </a:r>
          </a:p>
        </p:txBody>
      </p:sp>
    </p:spTree>
    <p:extLst>
      <p:ext uri="{BB962C8B-B14F-4D97-AF65-F5344CB8AC3E}">
        <p14:creationId xmlns:p14="http://schemas.microsoft.com/office/powerpoint/2010/main" val="20403797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1762" name="Rectangle 2"/>
          <p:cNvSpPr>
            <a:spLocks noGrp="1" noChangeArrowheads="1"/>
          </p:cNvSpPr>
          <p:nvPr>
            <p:ph type="title"/>
          </p:nvPr>
        </p:nvSpPr>
        <p:spPr/>
        <p:txBody>
          <a:bodyPr/>
          <a:lstStyle/>
          <a:p>
            <a:pPr eaLnBrk="1" hangingPunct="1">
              <a:defRPr/>
            </a:pPr>
            <a:r>
              <a:rPr lang="en-US" smtClean="0">
                <a:cs typeface="+mj-cs"/>
              </a:rPr>
              <a:t>TSP Launch Meeting 4</a:t>
            </a:r>
          </a:p>
        </p:txBody>
      </p:sp>
      <p:sp>
        <p:nvSpPr>
          <p:cNvPr id="1141763" name="Rectangle 3"/>
          <p:cNvSpPr>
            <a:spLocks noGrp="1" noChangeArrowheads="1"/>
          </p:cNvSpPr>
          <p:nvPr>
            <p:ph idx="1"/>
          </p:nvPr>
        </p:nvSpPr>
        <p:spPr/>
        <p:txBody>
          <a:bodyPr/>
          <a:lstStyle/>
          <a:p>
            <a:pPr marL="0" indent="0" eaLnBrk="1" hangingPunct="1">
              <a:lnSpc>
                <a:spcPct val="90000"/>
              </a:lnSpc>
              <a:defRPr/>
            </a:pPr>
            <a:r>
              <a:rPr lang="en-US" dirty="0" smtClean="0">
                <a:cs typeface="+mn-cs"/>
              </a:rPr>
              <a:t>In meeting 4, the team develops its top-down plan for the </a:t>
            </a:r>
            <a:br>
              <a:rPr lang="en-US" dirty="0" smtClean="0">
                <a:cs typeface="+mn-cs"/>
              </a:rPr>
            </a:br>
            <a:r>
              <a:rPr lang="en-US" dirty="0" smtClean="0">
                <a:cs typeface="+mn-cs"/>
              </a:rPr>
              <a:t>entire job.</a:t>
            </a:r>
          </a:p>
          <a:p>
            <a:pPr marL="0" indent="0" eaLnBrk="1" hangingPunct="1">
              <a:lnSpc>
                <a:spcPct val="90000"/>
              </a:lnSpc>
              <a:defRPr/>
            </a:pPr>
            <a:endParaRPr lang="en-US" dirty="0" smtClean="0">
              <a:cs typeface="+mn-cs"/>
            </a:endParaRPr>
          </a:p>
          <a:p>
            <a:pPr marL="0" indent="0" eaLnBrk="1" hangingPunct="1">
              <a:lnSpc>
                <a:spcPct val="90000"/>
              </a:lnSpc>
              <a:defRPr/>
            </a:pPr>
            <a:r>
              <a:rPr lang="en-US" dirty="0" smtClean="0">
                <a:cs typeface="+mn-cs"/>
              </a:rPr>
              <a:t>Whether the job lasts 5 weeks or 5 years, the team</a:t>
            </a:r>
            <a:r>
              <a:rPr lang="ja-JP" altLang="en-US" dirty="0" smtClean="0">
                <a:latin typeface="Arial"/>
                <a:cs typeface="+mn-cs"/>
              </a:rPr>
              <a:t>’</a:t>
            </a:r>
            <a:r>
              <a:rPr lang="en-US" dirty="0" smtClean="0">
                <a:cs typeface="+mn-cs"/>
              </a:rPr>
              <a:t>s top-down plan covers final product delivery.</a:t>
            </a:r>
          </a:p>
          <a:p>
            <a:pPr marL="0" indent="0" eaLnBrk="1" hangingPunct="1">
              <a:lnSpc>
                <a:spcPct val="90000"/>
              </a:lnSpc>
              <a:defRPr/>
            </a:pPr>
            <a:endParaRPr lang="en-US" dirty="0" smtClean="0">
              <a:cs typeface="+mn-cs"/>
            </a:endParaRPr>
          </a:p>
          <a:p>
            <a:pPr marL="0" indent="0" eaLnBrk="1" hangingPunct="1">
              <a:lnSpc>
                <a:spcPct val="90000"/>
              </a:lnSpc>
              <a:defRPr/>
            </a:pPr>
            <a:r>
              <a:rPr lang="en-US" dirty="0" smtClean="0">
                <a:cs typeface="+mn-cs"/>
              </a:rPr>
              <a:t>Plan duration is defined by the duration of the team</a:t>
            </a:r>
            <a:r>
              <a:rPr lang="ja-JP" altLang="en-US" dirty="0" smtClean="0">
                <a:latin typeface="Arial"/>
                <a:cs typeface="+mn-cs"/>
              </a:rPr>
              <a:t>’</a:t>
            </a:r>
            <a:r>
              <a:rPr lang="en-US" dirty="0" smtClean="0">
                <a:cs typeface="+mn-cs"/>
              </a:rPr>
              <a:t>s commitment.  </a:t>
            </a:r>
          </a:p>
          <a:p>
            <a:pPr marL="0" indent="0" eaLnBrk="1" hangingPunct="1">
              <a:lnSpc>
                <a:spcPct val="90000"/>
              </a:lnSpc>
              <a:defRPr/>
            </a:pPr>
            <a:endParaRPr lang="en-US" dirty="0" smtClean="0">
              <a:cs typeface="+mn-cs"/>
            </a:endParaRPr>
          </a:p>
          <a:p>
            <a:pPr marL="0" indent="0" eaLnBrk="1" hangingPunct="1">
              <a:lnSpc>
                <a:spcPct val="90000"/>
              </a:lnSpc>
              <a:defRPr/>
            </a:pPr>
            <a:r>
              <a:rPr lang="en-US" dirty="0" smtClean="0">
                <a:cs typeface="+mn-cs"/>
              </a:rPr>
              <a:t>For a five-year project, if the commitment is for</a:t>
            </a:r>
          </a:p>
          <a:p>
            <a:pPr marL="339725" indent="-166688" eaLnBrk="1" hangingPunct="1">
              <a:lnSpc>
                <a:spcPct val="90000"/>
              </a:lnSpc>
              <a:buFontTx/>
              <a:buChar char="•"/>
              <a:defRPr/>
            </a:pPr>
            <a:r>
              <a:rPr lang="en-US" dirty="0" smtClean="0">
                <a:cs typeface="+mn-cs"/>
              </a:rPr>
              <a:t>one phase, the team makes a one-phase plan</a:t>
            </a:r>
          </a:p>
          <a:p>
            <a:pPr marL="339725" indent="-166688" eaLnBrk="1" hangingPunct="1">
              <a:lnSpc>
                <a:spcPct val="90000"/>
              </a:lnSpc>
              <a:buFontTx/>
              <a:buChar char="•"/>
              <a:defRPr/>
            </a:pPr>
            <a:r>
              <a:rPr lang="en-US" dirty="0" smtClean="0">
                <a:cs typeface="+mn-cs"/>
              </a:rPr>
              <a:t>if the commitment is for five years, the team makes a </a:t>
            </a:r>
            <a:br>
              <a:rPr lang="en-US" dirty="0" smtClean="0">
                <a:cs typeface="+mn-cs"/>
              </a:rPr>
            </a:br>
            <a:r>
              <a:rPr lang="en-US" dirty="0" smtClean="0">
                <a:cs typeface="+mn-cs"/>
              </a:rPr>
              <a:t>five-year plan</a:t>
            </a:r>
          </a:p>
          <a:p>
            <a:pPr marL="0" indent="0" eaLnBrk="1" hangingPunct="1">
              <a:lnSpc>
                <a:spcPct val="90000"/>
              </a:lnSpc>
              <a:defRPr/>
            </a:pPr>
            <a:endParaRPr lang="en-US" dirty="0" smtClean="0">
              <a:cs typeface="+mn-cs"/>
            </a:endParaRPr>
          </a:p>
        </p:txBody>
      </p:sp>
    </p:spTree>
    <p:extLst>
      <p:ext uri="{BB962C8B-B14F-4D97-AF65-F5344CB8AC3E}">
        <p14:creationId xmlns:p14="http://schemas.microsoft.com/office/powerpoint/2010/main" val="3528840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5074" name="Rectangle 2"/>
          <p:cNvSpPr>
            <a:spLocks noGrp="1" noChangeArrowheads="1"/>
          </p:cNvSpPr>
          <p:nvPr>
            <p:ph type="title"/>
          </p:nvPr>
        </p:nvSpPr>
        <p:spPr/>
        <p:txBody>
          <a:bodyPr/>
          <a:lstStyle/>
          <a:p>
            <a:pPr eaLnBrk="1" hangingPunct="1">
              <a:defRPr/>
            </a:pPr>
            <a:r>
              <a:rPr lang="en-US" smtClean="0">
                <a:cs typeface="+mj-cs"/>
              </a:rPr>
              <a:t>Meeting 4 Agenda</a:t>
            </a:r>
          </a:p>
        </p:txBody>
      </p:sp>
      <p:sp>
        <p:nvSpPr>
          <p:cNvPr id="1155075" name="Rectangle 3"/>
          <p:cNvSpPr>
            <a:spLocks noGrp="1" noChangeArrowheads="1"/>
          </p:cNvSpPr>
          <p:nvPr>
            <p:ph idx="1"/>
          </p:nvPr>
        </p:nvSpPr>
        <p:spPr/>
        <p:txBody>
          <a:bodyPr/>
          <a:lstStyle/>
          <a:p>
            <a:pPr marL="0" indent="0" eaLnBrk="1" hangingPunct="1">
              <a:defRPr/>
            </a:pPr>
            <a:r>
              <a:rPr lang="en-US" smtClean="0">
                <a:cs typeface="+mn-cs"/>
              </a:rPr>
              <a:t>In meeting 4, teams first develop a detailed product size estimate.</a:t>
            </a:r>
          </a:p>
          <a:p>
            <a:pPr marL="0" indent="0" eaLnBrk="1" hangingPunct="1">
              <a:defRPr/>
            </a:pPr>
            <a:endParaRPr lang="en-US" smtClean="0">
              <a:cs typeface="+mn-cs"/>
            </a:endParaRPr>
          </a:p>
          <a:p>
            <a:pPr marL="0" indent="0" eaLnBrk="1" hangingPunct="1">
              <a:defRPr/>
            </a:pPr>
            <a:r>
              <a:rPr lang="en-US" smtClean="0">
                <a:cs typeface="+mn-cs"/>
              </a:rPr>
              <a:t>Then, based on their defined process, the team members define the job</a:t>
            </a:r>
            <a:r>
              <a:rPr lang="ja-JP" altLang="en-US" smtClean="0">
                <a:latin typeface="Arial"/>
                <a:cs typeface="+mn-cs"/>
              </a:rPr>
              <a:t>’</a:t>
            </a:r>
            <a:r>
              <a:rPr lang="en-US" smtClean="0">
                <a:cs typeface="+mn-cs"/>
              </a:rPr>
              <a:t>s tasks and estimate the time for each.</a:t>
            </a:r>
          </a:p>
          <a:p>
            <a:pPr marL="0" indent="0" eaLnBrk="1" hangingPunct="1">
              <a:defRPr/>
            </a:pPr>
            <a:endParaRPr lang="en-US" smtClean="0">
              <a:cs typeface="+mn-cs"/>
            </a:endParaRPr>
          </a:p>
          <a:p>
            <a:pPr marL="0" indent="0" eaLnBrk="1" hangingPunct="1">
              <a:defRPr/>
            </a:pPr>
            <a:r>
              <a:rPr lang="en-US" smtClean="0">
                <a:cs typeface="+mn-cs"/>
              </a:rPr>
              <a:t>During meeting 4, the team often discovers that it cannot meet management</a:t>
            </a:r>
            <a:r>
              <a:rPr lang="ja-JP" altLang="en-US" smtClean="0">
                <a:latin typeface="Arial"/>
                <a:cs typeface="+mn-cs"/>
              </a:rPr>
              <a:t>’</a:t>
            </a:r>
            <a:r>
              <a:rPr lang="en-US" smtClean="0">
                <a:cs typeface="+mn-cs"/>
              </a:rPr>
              <a:t>s needs with the available resources.</a:t>
            </a:r>
          </a:p>
          <a:p>
            <a:pPr marL="0" indent="0" eaLnBrk="1" hangingPunct="1">
              <a:defRPr/>
            </a:pPr>
            <a:endParaRPr lang="en-US" smtClean="0">
              <a:cs typeface="+mn-cs"/>
            </a:endParaRPr>
          </a:p>
          <a:p>
            <a:pPr marL="0" indent="0" eaLnBrk="1" hangingPunct="1">
              <a:defRPr/>
            </a:pPr>
            <a:r>
              <a:rPr lang="en-US" smtClean="0">
                <a:cs typeface="+mn-cs"/>
              </a:rPr>
              <a:t>The team then devises alternate plans with varied mixes of resource, function, and schedule.</a:t>
            </a:r>
          </a:p>
          <a:p>
            <a:pPr marL="0" indent="0" eaLnBrk="1" hangingPunct="1">
              <a:defRPr/>
            </a:pPr>
            <a:endParaRPr lang="en-US" smtClean="0">
              <a:cs typeface="+mn-cs"/>
            </a:endParaRPr>
          </a:p>
        </p:txBody>
      </p:sp>
    </p:spTree>
    <p:extLst>
      <p:ext uri="{BB962C8B-B14F-4D97-AF65-F5344CB8AC3E}">
        <p14:creationId xmlns:p14="http://schemas.microsoft.com/office/powerpoint/2010/main" val="2379238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9410" name="Rectangle 2"/>
          <p:cNvSpPr>
            <a:spLocks noGrp="1" noChangeArrowheads="1"/>
          </p:cNvSpPr>
          <p:nvPr>
            <p:ph type="title"/>
          </p:nvPr>
        </p:nvSpPr>
        <p:spPr/>
        <p:txBody>
          <a:bodyPr/>
          <a:lstStyle/>
          <a:p>
            <a:pPr eaLnBrk="1" hangingPunct="1">
              <a:defRPr/>
            </a:pPr>
            <a:r>
              <a:rPr lang="en-US" smtClean="0">
                <a:cs typeface="+mj-cs"/>
              </a:rPr>
              <a:t>Meeting 4 Products</a:t>
            </a:r>
          </a:p>
        </p:txBody>
      </p:sp>
      <p:sp>
        <p:nvSpPr>
          <p:cNvPr id="1169411" name="Rectangle 3"/>
          <p:cNvSpPr>
            <a:spLocks noGrp="1" noChangeArrowheads="1"/>
          </p:cNvSpPr>
          <p:nvPr>
            <p:ph idx="1"/>
          </p:nvPr>
        </p:nvSpPr>
        <p:spPr/>
        <p:txBody>
          <a:bodyPr/>
          <a:lstStyle/>
          <a:p>
            <a:pPr marL="0" indent="0" eaLnBrk="1" hangingPunct="1">
              <a:defRPr/>
            </a:pPr>
            <a:r>
              <a:rPr lang="en-US" smtClean="0">
                <a:cs typeface="+mn-cs"/>
              </a:rPr>
              <a:t>In meeting 4, the team produces the following products.</a:t>
            </a:r>
          </a:p>
          <a:p>
            <a:pPr marL="0" indent="0" eaLnBrk="1" hangingPunct="1">
              <a:defRPr/>
            </a:pPr>
            <a:endParaRPr lang="en-US" smtClean="0">
              <a:cs typeface="+mn-cs"/>
            </a:endParaRPr>
          </a:p>
          <a:p>
            <a:pPr marL="0" indent="0" eaLnBrk="1" hangingPunct="1">
              <a:defRPr/>
            </a:pPr>
            <a:r>
              <a:rPr lang="en-US" smtClean="0">
                <a:cs typeface="+mn-cs"/>
              </a:rPr>
              <a:t>Product size estimates</a:t>
            </a:r>
          </a:p>
          <a:p>
            <a:pPr marL="0" indent="0" eaLnBrk="1" hangingPunct="1">
              <a:defRPr/>
            </a:pPr>
            <a:endParaRPr lang="en-US" smtClean="0">
              <a:cs typeface="+mn-cs"/>
            </a:endParaRPr>
          </a:p>
          <a:p>
            <a:pPr marL="0" indent="0" eaLnBrk="1" hangingPunct="1">
              <a:defRPr/>
            </a:pPr>
            <a:r>
              <a:rPr lang="en-US" smtClean="0">
                <a:cs typeface="+mn-cs"/>
              </a:rPr>
              <a:t>Task-hour plan</a:t>
            </a:r>
          </a:p>
          <a:p>
            <a:pPr marL="0" indent="0" eaLnBrk="1" hangingPunct="1">
              <a:defRPr/>
            </a:pPr>
            <a:endParaRPr lang="en-US" smtClean="0">
              <a:cs typeface="+mn-cs"/>
            </a:endParaRPr>
          </a:p>
          <a:p>
            <a:pPr marL="0" indent="0" eaLnBrk="1" hangingPunct="1">
              <a:defRPr/>
            </a:pPr>
            <a:r>
              <a:rPr lang="en-US" smtClean="0">
                <a:cs typeface="+mn-cs"/>
              </a:rPr>
              <a:t>The schedule plan</a:t>
            </a:r>
          </a:p>
          <a:p>
            <a:pPr marL="0" indent="0" eaLnBrk="1" hangingPunct="1">
              <a:defRPr/>
            </a:pPr>
            <a:endParaRPr lang="en-US" smtClean="0">
              <a:cs typeface="+mn-cs"/>
            </a:endParaRPr>
          </a:p>
          <a:p>
            <a:pPr marL="0" indent="0" eaLnBrk="1" hangingPunct="1">
              <a:defRPr/>
            </a:pPr>
            <a:r>
              <a:rPr lang="en-US" smtClean="0">
                <a:cs typeface="+mn-cs"/>
              </a:rPr>
              <a:t>The earned-value plan</a:t>
            </a:r>
          </a:p>
          <a:p>
            <a:pPr marL="0" indent="0" eaLnBrk="1" hangingPunct="1">
              <a:defRPr/>
            </a:pPr>
            <a:endParaRPr lang="en-US" smtClean="0">
              <a:cs typeface="+mn-cs"/>
            </a:endParaRPr>
          </a:p>
          <a:p>
            <a:pPr marL="0" indent="0" eaLnBrk="1" hangingPunct="1">
              <a:defRPr/>
            </a:pPr>
            <a:r>
              <a:rPr lang="en-US" smtClean="0">
                <a:cs typeface="+mn-cs"/>
              </a:rPr>
              <a:t>One or more alternate plans if needed</a:t>
            </a:r>
          </a:p>
        </p:txBody>
      </p:sp>
    </p:spTree>
    <p:extLst>
      <p:ext uri="{BB962C8B-B14F-4D97-AF65-F5344CB8AC3E}">
        <p14:creationId xmlns:p14="http://schemas.microsoft.com/office/powerpoint/2010/main" val="6863983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6098" name="Rectangle 2"/>
          <p:cNvSpPr>
            <a:spLocks noGrp="1" noChangeArrowheads="1"/>
          </p:cNvSpPr>
          <p:nvPr>
            <p:ph type="title"/>
          </p:nvPr>
        </p:nvSpPr>
        <p:spPr/>
        <p:txBody>
          <a:bodyPr/>
          <a:lstStyle/>
          <a:p>
            <a:pPr eaLnBrk="1" hangingPunct="1">
              <a:defRPr/>
            </a:pPr>
            <a:r>
              <a:rPr lang="en-US" smtClean="0">
                <a:cs typeface="+mj-cs"/>
              </a:rPr>
              <a:t>Project Size Estimate</a:t>
            </a:r>
          </a:p>
        </p:txBody>
      </p:sp>
      <p:sp>
        <p:nvSpPr>
          <p:cNvPr id="1156100" name="Rectangle 4"/>
          <p:cNvSpPr>
            <a:spLocks noGrp="1" noChangeArrowheads="1"/>
          </p:cNvSpPr>
          <p:nvPr>
            <p:ph idx="1"/>
          </p:nvPr>
        </p:nvSpPr>
        <p:spPr/>
        <p:txBody>
          <a:bodyPr/>
          <a:lstStyle/>
          <a:p>
            <a:pPr marL="0" indent="0" eaLnBrk="1" hangingPunct="1">
              <a:defRPr/>
            </a:pPr>
            <a:r>
              <a:rPr lang="en-US" sz="2000" smtClean="0">
                <a:cs typeface="+mn-cs"/>
              </a:rPr>
              <a:t>TSP teams typically document their size estimates in a TSP support tool.</a:t>
            </a:r>
          </a:p>
          <a:p>
            <a:pPr marL="0" indent="0" eaLnBrk="1" hangingPunct="1">
              <a:defRPr/>
            </a:pPr>
            <a:endParaRPr lang="en-US" sz="2000" smtClean="0">
              <a:cs typeface="+mn-cs"/>
            </a:endParaRPr>
          </a:p>
          <a:p>
            <a:pPr marL="0" indent="0" eaLnBrk="1" hangingPunct="1">
              <a:defRPr/>
            </a:pPr>
            <a:r>
              <a:rPr lang="en-US" sz="2000" smtClean="0">
                <a:cs typeface="+mn-cs"/>
              </a:rPr>
              <a:t>The size estimates look like the following:</a:t>
            </a:r>
          </a:p>
          <a:p>
            <a:pPr marL="0" indent="0" eaLnBrk="1" hangingPunct="1">
              <a:defRPr/>
            </a:pPr>
            <a:endParaRPr lang="en-US" sz="2000" smtClean="0">
              <a:cs typeface="+mn-cs"/>
            </a:endParaRPr>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34094" y="2472286"/>
            <a:ext cx="8645093" cy="2942173"/>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33635798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22" name="Rectangle 2"/>
          <p:cNvSpPr>
            <a:spLocks noGrp="1" noChangeArrowheads="1"/>
          </p:cNvSpPr>
          <p:nvPr>
            <p:ph type="title"/>
          </p:nvPr>
        </p:nvSpPr>
        <p:spPr/>
        <p:txBody>
          <a:bodyPr/>
          <a:lstStyle/>
          <a:p>
            <a:pPr eaLnBrk="1" hangingPunct="1">
              <a:defRPr/>
            </a:pPr>
            <a:r>
              <a:rPr lang="en-US" smtClean="0">
                <a:cs typeface="+mj-cs"/>
              </a:rPr>
              <a:t>Team Task and Resource Plan</a:t>
            </a:r>
          </a:p>
        </p:txBody>
      </p:sp>
      <p:sp>
        <p:nvSpPr>
          <p:cNvPr id="1157123" name="Rectangle 3"/>
          <p:cNvSpPr>
            <a:spLocks noGrp="1" noChangeArrowheads="1"/>
          </p:cNvSpPr>
          <p:nvPr>
            <p:ph idx="1"/>
          </p:nvPr>
        </p:nvSpPr>
        <p:spPr/>
        <p:txBody>
          <a:bodyPr/>
          <a:lstStyle/>
          <a:p>
            <a:pPr marL="0" indent="0" eaLnBrk="1" hangingPunct="1">
              <a:defRPr/>
            </a:pPr>
            <a:r>
              <a:rPr lang="en-US" sz="2000" smtClean="0">
                <a:cs typeface="+mn-cs"/>
              </a:rPr>
              <a:t>The task list includes the product assembly, process phase, task, team assignment, estimated size, and development time. </a:t>
            </a: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246957" y="2069361"/>
            <a:ext cx="8527889" cy="3649747"/>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2717397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2786" name="Rectangle 2"/>
          <p:cNvSpPr>
            <a:spLocks noGrp="1" noChangeArrowheads="1"/>
          </p:cNvSpPr>
          <p:nvPr>
            <p:ph type="title"/>
          </p:nvPr>
        </p:nvSpPr>
        <p:spPr/>
        <p:txBody>
          <a:bodyPr/>
          <a:lstStyle/>
          <a:p>
            <a:pPr eaLnBrk="1" hangingPunct="1">
              <a:defRPr/>
            </a:pPr>
            <a:r>
              <a:rPr lang="en-US" smtClean="0">
                <a:cs typeface="+mj-cs"/>
              </a:rPr>
              <a:t>TSP Launch Meeting 5</a:t>
            </a:r>
          </a:p>
        </p:txBody>
      </p:sp>
      <p:sp>
        <p:nvSpPr>
          <p:cNvPr id="1142787" name="Rectangle 3"/>
          <p:cNvSpPr>
            <a:spLocks noGrp="1" noChangeArrowheads="1"/>
          </p:cNvSpPr>
          <p:nvPr>
            <p:ph idx="1"/>
          </p:nvPr>
        </p:nvSpPr>
        <p:spPr/>
        <p:txBody>
          <a:bodyPr/>
          <a:lstStyle/>
          <a:p>
            <a:pPr marL="0" indent="0" eaLnBrk="1" hangingPunct="1">
              <a:lnSpc>
                <a:spcPct val="90000"/>
              </a:lnSpc>
              <a:defRPr/>
            </a:pPr>
            <a:r>
              <a:rPr lang="en-US" smtClean="0">
                <a:cs typeface="+mn-cs"/>
              </a:rPr>
              <a:t>In meeting 5, the team makes its quality plan.</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members estimate the defects injected from historical defect-injection rates and planned phase times.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They also use historical yield data to estimate defects removed by phase.</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team discusses and agrees on the quality management strategy and plan.</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meeting 5 product is a quality plan with delivered product defects and projected defects injected and removed by phase.</a:t>
            </a:r>
          </a:p>
        </p:txBody>
      </p:sp>
    </p:spTree>
    <p:extLst>
      <p:ext uri="{BB962C8B-B14F-4D97-AF65-F5344CB8AC3E}">
        <p14:creationId xmlns:p14="http://schemas.microsoft.com/office/powerpoint/2010/main" val="572215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9170" name="Rectangle 2"/>
          <p:cNvSpPr>
            <a:spLocks noGrp="1" noChangeArrowheads="1"/>
          </p:cNvSpPr>
          <p:nvPr>
            <p:ph type="title"/>
          </p:nvPr>
        </p:nvSpPr>
        <p:spPr/>
        <p:txBody>
          <a:bodyPr/>
          <a:lstStyle/>
          <a:p>
            <a:pPr eaLnBrk="1" hangingPunct="1">
              <a:defRPr/>
            </a:pPr>
            <a:r>
              <a:rPr lang="en-US" smtClean="0">
                <a:cs typeface="+mj-cs"/>
              </a:rPr>
              <a:t>Quality Plan</a:t>
            </a:r>
          </a:p>
        </p:txBody>
      </p:sp>
      <p:sp>
        <p:nvSpPr>
          <p:cNvPr id="1159171" name="Rectangle 3"/>
          <p:cNvSpPr>
            <a:spLocks noGrp="1" noChangeArrowheads="1"/>
          </p:cNvSpPr>
          <p:nvPr>
            <p:ph idx="1"/>
          </p:nvPr>
        </p:nvSpPr>
        <p:spPr/>
        <p:txBody>
          <a:bodyPr/>
          <a:lstStyle/>
          <a:p>
            <a:pPr marL="0" indent="0" eaLnBrk="1" hangingPunct="1">
              <a:defRPr/>
            </a:pPr>
            <a:r>
              <a:rPr lang="en-US" sz="2000" smtClean="0">
                <a:cs typeface="+mn-cs"/>
              </a:rPr>
              <a:t>To make the quality plan, the team enters defect-injection and yield data and the TSP support tool calculates the defects injected and removed by phase.</a:t>
            </a:r>
          </a:p>
          <a:p>
            <a:pPr marL="0" indent="0" eaLnBrk="1" hangingPunct="1">
              <a:defRPr/>
            </a:pPr>
            <a:endParaRPr lang="en-US" sz="2000" smtClean="0">
              <a:cs typeface="+mn-cs"/>
            </a:endParaRPr>
          </a:p>
        </p:txBody>
      </p:sp>
      <p:grpSp>
        <p:nvGrpSpPr>
          <p:cNvPr id="4" name="Group 3"/>
          <p:cNvGrpSpPr/>
          <p:nvPr/>
        </p:nvGrpSpPr>
        <p:grpSpPr>
          <a:xfrm>
            <a:off x="316957" y="2267995"/>
            <a:ext cx="8412670" cy="3159242"/>
            <a:chOff x="316957" y="2267995"/>
            <a:chExt cx="7435850" cy="2792413"/>
          </a:xfrm>
        </p:grpSpPr>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4317457" y="2267995"/>
              <a:ext cx="3435350" cy="2792413"/>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316957" y="2294983"/>
              <a:ext cx="3860800" cy="2738437"/>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grpSp>
    </p:spTree>
    <p:extLst>
      <p:ext uri="{BB962C8B-B14F-4D97-AF65-F5344CB8AC3E}">
        <p14:creationId xmlns:p14="http://schemas.microsoft.com/office/powerpoint/2010/main" val="201482299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3810" name="Rectangle 2"/>
          <p:cNvSpPr>
            <a:spLocks noGrp="1" noChangeArrowheads="1"/>
          </p:cNvSpPr>
          <p:nvPr>
            <p:ph type="title"/>
          </p:nvPr>
        </p:nvSpPr>
        <p:spPr/>
        <p:txBody>
          <a:bodyPr/>
          <a:lstStyle/>
          <a:p>
            <a:r>
              <a:rPr lang="en-US" smtClean="0"/>
              <a:t>TSP Launch Meeting 6</a:t>
            </a:r>
          </a:p>
        </p:txBody>
      </p:sp>
      <p:sp>
        <p:nvSpPr>
          <p:cNvPr id="1143811" name="Rectangle 3"/>
          <p:cNvSpPr>
            <a:spLocks noGrp="1" noChangeArrowheads="1"/>
          </p:cNvSpPr>
          <p:nvPr>
            <p:ph idx="1"/>
          </p:nvPr>
        </p:nvSpPr>
        <p:spPr/>
        <p:txBody>
          <a:bodyPr>
            <a:normAutofit fontScale="85000" lnSpcReduction="20000"/>
          </a:bodyPr>
          <a:lstStyle/>
          <a:p>
            <a:pPr>
              <a:lnSpc>
                <a:spcPct val="120000"/>
              </a:lnSpc>
              <a:spcBef>
                <a:spcPts val="600"/>
              </a:spcBef>
            </a:pPr>
            <a:r>
              <a:rPr lang="en-US" dirty="0" smtClean="0"/>
              <a:t>In meeting 6, the team members make personal plans for the next plan period – typically three to five months.</a:t>
            </a:r>
          </a:p>
          <a:p>
            <a:pPr>
              <a:lnSpc>
                <a:spcPct val="120000"/>
              </a:lnSpc>
              <a:spcBef>
                <a:spcPts val="600"/>
              </a:spcBef>
            </a:pPr>
            <a:endParaRPr lang="en-US" sz="1000" dirty="0" smtClean="0"/>
          </a:p>
          <a:p>
            <a:pPr>
              <a:lnSpc>
                <a:spcPct val="120000"/>
              </a:lnSpc>
              <a:spcBef>
                <a:spcPts val="600"/>
              </a:spcBef>
            </a:pPr>
            <a:r>
              <a:rPr lang="en-US" dirty="0" smtClean="0"/>
              <a:t>The team planning manager leads this effort, under the guidance of the TSP coach.</a:t>
            </a:r>
          </a:p>
          <a:p>
            <a:pPr marL="342900" indent="-169863">
              <a:lnSpc>
                <a:spcPct val="120000"/>
              </a:lnSpc>
              <a:spcBef>
                <a:spcPts val="600"/>
              </a:spcBef>
              <a:buFont typeface="Arial"/>
              <a:buChar char="•"/>
            </a:pPr>
            <a:r>
              <a:rPr lang="en-US" dirty="0" smtClean="0"/>
              <a:t>who will handle each task</a:t>
            </a:r>
          </a:p>
          <a:p>
            <a:pPr marL="342900" indent="-169863">
              <a:lnSpc>
                <a:spcPct val="120000"/>
              </a:lnSpc>
              <a:spcBef>
                <a:spcPts val="600"/>
              </a:spcBef>
              <a:buFont typeface="Arial"/>
              <a:buChar char="•"/>
            </a:pPr>
            <a:r>
              <a:rPr lang="en-US" dirty="0" smtClean="0"/>
              <a:t>member plans for the assigned tasks</a:t>
            </a:r>
          </a:p>
          <a:p>
            <a:pPr marL="342900" indent="-169863">
              <a:lnSpc>
                <a:spcPct val="120000"/>
              </a:lnSpc>
              <a:spcBef>
                <a:spcPts val="600"/>
              </a:spcBef>
              <a:buFont typeface="Arial"/>
              <a:buChar char="•"/>
            </a:pPr>
            <a:r>
              <a:rPr lang="en-US" dirty="0" smtClean="0"/>
              <a:t>consolidated team plan</a:t>
            </a:r>
          </a:p>
          <a:p>
            <a:pPr>
              <a:lnSpc>
                <a:spcPct val="120000"/>
              </a:lnSpc>
              <a:spcBef>
                <a:spcPts val="600"/>
              </a:spcBef>
            </a:pPr>
            <a:endParaRPr lang="en-US" sz="1000" dirty="0" smtClean="0"/>
          </a:p>
          <a:p>
            <a:pPr>
              <a:lnSpc>
                <a:spcPct val="120000"/>
              </a:lnSpc>
              <a:spcBef>
                <a:spcPts val="600"/>
              </a:spcBef>
            </a:pPr>
            <a:r>
              <a:rPr lang="en-US" dirty="0" smtClean="0"/>
              <a:t>The team reviews the consolidated plan and rebalances team-member workload if needed.</a:t>
            </a:r>
          </a:p>
          <a:p>
            <a:pPr>
              <a:lnSpc>
                <a:spcPct val="120000"/>
              </a:lnSpc>
              <a:spcBef>
                <a:spcPts val="600"/>
              </a:spcBef>
            </a:pPr>
            <a:endParaRPr lang="en-US" sz="1000" dirty="0" smtClean="0"/>
          </a:p>
          <a:p>
            <a:pPr>
              <a:lnSpc>
                <a:spcPct val="120000"/>
              </a:lnSpc>
              <a:spcBef>
                <a:spcPts val="600"/>
              </a:spcBef>
            </a:pPr>
            <a:r>
              <a:rPr lang="en-US" dirty="0" smtClean="0"/>
              <a:t>The meeting 6 products are </a:t>
            </a:r>
          </a:p>
          <a:p>
            <a:pPr marL="342900" indent="-169863">
              <a:lnSpc>
                <a:spcPct val="120000"/>
              </a:lnSpc>
              <a:spcBef>
                <a:spcPts val="600"/>
              </a:spcBef>
              <a:buFont typeface="Arial"/>
              <a:buChar char="•"/>
            </a:pPr>
            <a:r>
              <a:rPr lang="en-US" dirty="0" smtClean="0"/>
              <a:t>balanced team member plans </a:t>
            </a:r>
          </a:p>
          <a:p>
            <a:pPr marL="342900" indent="-169863">
              <a:lnSpc>
                <a:spcPct val="120000"/>
              </a:lnSpc>
              <a:spcBef>
                <a:spcPts val="600"/>
              </a:spcBef>
              <a:buFont typeface="Arial"/>
              <a:buChar char="•"/>
            </a:pPr>
            <a:r>
              <a:rPr lang="en-US" dirty="0" smtClean="0"/>
              <a:t>a consolidated overall team plan and alternate plans</a:t>
            </a:r>
          </a:p>
        </p:txBody>
      </p:sp>
    </p:spTree>
    <p:extLst>
      <p:ext uri="{BB962C8B-B14F-4D97-AF65-F5344CB8AC3E}">
        <p14:creationId xmlns:p14="http://schemas.microsoft.com/office/powerpoint/2010/main" val="25808244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858" name="Rectangle 2"/>
          <p:cNvSpPr>
            <a:spLocks noGrp="1" noChangeArrowheads="1"/>
          </p:cNvSpPr>
          <p:nvPr>
            <p:ph type="title"/>
          </p:nvPr>
        </p:nvSpPr>
        <p:spPr/>
        <p:txBody>
          <a:bodyPr/>
          <a:lstStyle/>
          <a:p>
            <a:pPr eaLnBrk="1" hangingPunct="1">
              <a:defRPr/>
            </a:pPr>
            <a:r>
              <a:rPr lang="en-US" smtClean="0">
                <a:cs typeface="+mj-cs"/>
              </a:rPr>
              <a:t>TSP Launch Meeting 7</a:t>
            </a:r>
          </a:p>
        </p:txBody>
      </p:sp>
      <p:sp>
        <p:nvSpPr>
          <p:cNvPr id="1145859" name="Rectangle 3"/>
          <p:cNvSpPr>
            <a:spLocks noGrp="1" noChangeArrowheads="1"/>
          </p:cNvSpPr>
          <p:nvPr>
            <p:ph idx="1"/>
          </p:nvPr>
        </p:nvSpPr>
        <p:spPr/>
        <p:txBody>
          <a:bodyPr/>
          <a:lstStyle/>
          <a:p>
            <a:pPr marL="0" indent="0" eaLnBrk="1" hangingPunct="1">
              <a:lnSpc>
                <a:spcPct val="90000"/>
              </a:lnSpc>
              <a:defRPr/>
            </a:pPr>
            <a:r>
              <a:rPr lang="en-US" smtClean="0">
                <a:cs typeface="+mn-cs"/>
              </a:rPr>
              <a:t>In meeting 7, the team assesses the plan</a:t>
            </a:r>
            <a:r>
              <a:rPr lang="ja-JP" altLang="en-US" smtClean="0">
                <a:latin typeface="Arial"/>
                <a:cs typeface="+mn-cs"/>
              </a:rPr>
              <a:t>’</a:t>
            </a:r>
            <a:r>
              <a:rPr lang="en-US" smtClean="0">
                <a:cs typeface="+mn-cs"/>
              </a:rPr>
              <a:t>s perceived risks.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A risk may or may not happen while an issue is certain to happen.</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team decides which risks to track and manage and what mitigation plans are needed.</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 meeting product is a list of the risks with each </a:t>
            </a:r>
          </a:p>
          <a:p>
            <a:pPr marL="0" indent="0" eaLnBrk="1" hangingPunct="1">
              <a:lnSpc>
                <a:spcPct val="90000"/>
              </a:lnSpc>
              <a:buFontTx/>
              <a:buChar char="•"/>
              <a:defRPr/>
            </a:pPr>
            <a:r>
              <a:rPr lang="en-US" smtClean="0">
                <a:cs typeface="+mn-cs"/>
              </a:rPr>
              <a:t>  rated on likelihood</a:t>
            </a:r>
          </a:p>
          <a:p>
            <a:pPr marL="0" indent="0" eaLnBrk="1" hangingPunct="1">
              <a:lnSpc>
                <a:spcPct val="90000"/>
              </a:lnSpc>
              <a:buFontTx/>
              <a:buChar char="•"/>
              <a:defRPr/>
            </a:pPr>
            <a:r>
              <a:rPr lang="en-US" smtClean="0">
                <a:cs typeface="+mn-cs"/>
              </a:rPr>
              <a:t>  rated on severity</a:t>
            </a:r>
          </a:p>
          <a:p>
            <a:pPr marL="0" indent="0" eaLnBrk="1" hangingPunct="1">
              <a:lnSpc>
                <a:spcPct val="90000"/>
              </a:lnSpc>
              <a:buFontTx/>
              <a:buChar char="•"/>
              <a:defRPr/>
            </a:pPr>
            <a:r>
              <a:rPr lang="en-US" smtClean="0">
                <a:cs typeface="+mn-cs"/>
              </a:rPr>
              <a:t>  assigned to a team member for tracking</a:t>
            </a:r>
          </a:p>
          <a:p>
            <a:pPr marL="0" indent="0" eaLnBrk="1" hangingPunct="1">
              <a:lnSpc>
                <a:spcPct val="90000"/>
              </a:lnSpc>
              <a:defRPr/>
            </a:pPr>
            <a:endParaRPr lang="en-US" smtClean="0">
              <a:cs typeface="+mn-cs"/>
            </a:endParaRPr>
          </a:p>
        </p:txBody>
      </p:sp>
    </p:spTree>
    <p:extLst>
      <p:ext uri="{BB962C8B-B14F-4D97-AF65-F5344CB8AC3E}">
        <p14:creationId xmlns:p14="http://schemas.microsoft.com/office/powerpoint/2010/main" val="42925597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82" name="Rectangle 2"/>
          <p:cNvSpPr>
            <a:spLocks noGrp="1" noChangeArrowheads="1"/>
          </p:cNvSpPr>
          <p:nvPr>
            <p:ph type="title"/>
          </p:nvPr>
        </p:nvSpPr>
        <p:spPr/>
        <p:txBody>
          <a:bodyPr/>
          <a:lstStyle/>
          <a:p>
            <a:pPr eaLnBrk="1" hangingPunct="1">
              <a:defRPr/>
            </a:pPr>
            <a:r>
              <a:rPr lang="en-US" smtClean="0">
                <a:cs typeface="+mj-cs"/>
              </a:rPr>
              <a:t>TSP Launch Meeting 8</a:t>
            </a:r>
          </a:p>
        </p:txBody>
      </p:sp>
      <p:sp>
        <p:nvSpPr>
          <p:cNvPr id="1146883" name="Rectangle 3"/>
          <p:cNvSpPr>
            <a:spLocks noGrp="1" noChangeArrowheads="1"/>
          </p:cNvSpPr>
          <p:nvPr>
            <p:ph idx="1"/>
          </p:nvPr>
        </p:nvSpPr>
        <p:spPr/>
        <p:txBody>
          <a:bodyPr>
            <a:normAutofit fontScale="92500" lnSpcReduction="10000"/>
          </a:bodyPr>
          <a:lstStyle/>
          <a:p>
            <a:pPr marL="0" indent="0" eaLnBrk="1" hangingPunct="1">
              <a:lnSpc>
                <a:spcPct val="110000"/>
              </a:lnSpc>
              <a:spcBef>
                <a:spcPts val="600"/>
              </a:spcBef>
              <a:defRPr/>
            </a:pPr>
            <a:r>
              <a:rPr lang="en-US" dirty="0" smtClean="0">
                <a:cs typeface="+mn-cs"/>
              </a:rPr>
              <a:t>In meeting 8, the team prepares its meeting 9 plan presentation to management.</a:t>
            </a:r>
          </a:p>
          <a:p>
            <a:pPr marL="0" indent="0" eaLnBrk="1" hangingPunct="1">
              <a:lnSpc>
                <a:spcPct val="110000"/>
              </a:lnSpc>
              <a:spcBef>
                <a:spcPts val="600"/>
              </a:spcBef>
              <a:defRPr/>
            </a:pPr>
            <a:endParaRPr lang="en-US" dirty="0" smtClean="0">
              <a:cs typeface="+mn-cs"/>
            </a:endParaRPr>
          </a:p>
          <a:p>
            <a:pPr marL="0" indent="0" eaLnBrk="1" hangingPunct="1">
              <a:lnSpc>
                <a:spcPct val="110000"/>
              </a:lnSpc>
              <a:spcBef>
                <a:spcPts val="600"/>
              </a:spcBef>
              <a:defRPr/>
            </a:pPr>
            <a:r>
              <a:rPr lang="en-US" dirty="0" smtClean="0">
                <a:cs typeface="+mn-cs"/>
              </a:rPr>
              <a:t>The typical meeting 9 agenda is as follows.</a:t>
            </a:r>
          </a:p>
          <a:p>
            <a:pPr marL="0" indent="0" eaLnBrk="1" hangingPunct="1">
              <a:lnSpc>
                <a:spcPct val="110000"/>
              </a:lnSpc>
              <a:spcBef>
                <a:spcPts val="600"/>
              </a:spcBef>
              <a:buFontTx/>
              <a:buChar char="•"/>
              <a:defRPr/>
            </a:pPr>
            <a:r>
              <a:rPr lang="en-US" dirty="0" smtClean="0">
                <a:cs typeface="+mn-cs"/>
              </a:rPr>
              <a:t>  A brief summary of the meeting conclusions</a:t>
            </a:r>
          </a:p>
          <a:p>
            <a:pPr marL="0" indent="0" eaLnBrk="1" hangingPunct="1">
              <a:lnSpc>
                <a:spcPct val="110000"/>
              </a:lnSpc>
              <a:spcBef>
                <a:spcPts val="600"/>
              </a:spcBef>
              <a:buFontTx/>
              <a:buChar char="•"/>
              <a:defRPr/>
            </a:pPr>
            <a:r>
              <a:rPr lang="en-US" dirty="0" smtClean="0">
                <a:cs typeface="+mn-cs"/>
              </a:rPr>
              <a:t>  A review of the launch process</a:t>
            </a:r>
          </a:p>
          <a:p>
            <a:pPr marL="0" indent="0" eaLnBrk="1" hangingPunct="1">
              <a:lnSpc>
                <a:spcPct val="110000"/>
              </a:lnSpc>
              <a:spcBef>
                <a:spcPts val="600"/>
              </a:spcBef>
              <a:buFontTx/>
              <a:buChar char="•"/>
              <a:defRPr/>
            </a:pPr>
            <a:r>
              <a:rPr lang="en-US" dirty="0" smtClean="0">
                <a:cs typeface="+mn-cs"/>
              </a:rPr>
              <a:t>  The summary of the team</a:t>
            </a:r>
            <a:r>
              <a:rPr lang="ja-JP" altLang="en-US" dirty="0" smtClean="0">
                <a:latin typeface="Arial"/>
                <a:cs typeface="+mn-cs"/>
              </a:rPr>
              <a:t>’</a:t>
            </a:r>
            <a:r>
              <a:rPr lang="en-US" dirty="0" smtClean="0">
                <a:cs typeface="+mn-cs"/>
              </a:rPr>
              <a:t>s and management</a:t>
            </a:r>
            <a:r>
              <a:rPr lang="ja-JP" altLang="en-US" dirty="0" smtClean="0">
                <a:latin typeface="Arial"/>
                <a:cs typeface="+mn-cs"/>
              </a:rPr>
              <a:t>’</a:t>
            </a:r>
            <a:r>
              <a:rPr lang="en-US" dirty="0" smtClean="0">
                <a:cs typeface="+mn-cs"/>
              </a:rPr>
              <a:t>s goals  </a:t>
            </a:r>
          </a:p>
          <a:p>
            <a:pPr marL="0" indent="0" eaLnBrk="1" hangingPunct="1">
              <a:lnSpc>
                <a:spcPct val="110000"/>
              </a:lnSpc>
              <a:spcBef>
                <a:spcPts val="600"/>
              </a:spcBef>
              <a:buFontTx/>
              <a:buChar char="•"/>
              <a:defRPr/>
            </a:pPr>
            <a:r>
              <a:rPr lang="en-US" dirty="0" smtClean="0">
                <a:cs typeface="+mn-cs"/>
              </a:rPr>
              <a:t>  The team member role assignments</a:t>
            </a:r>
          </a:p>
          <a:p>
            <a:pPr marL="0" indent="0" eaLnBrk="1" hangingPunct="1">
              <a:lnSpc>
                <a:spcPct val="110000"/>
              </a:lnSpc>
              <a:spcBef>
                <a:spcPts val="600"/>
              </a:spcBef>
              <a:buFontTx/>
              <a:buChar char="•"/>
              <a:defRPr/>
            </a:pPr>
            <a:r>
              <a:rPr lang="en-US" dirty="0" smtClean="0">
                <a:cs typeface="+mn-cs"/>
              </a:rPr>
              <a:t>  The development strategy and process</a:t>
            </a:r>
          </a:p>
          <a:p>
            <a:pPr marL="0" indent="0" eaLnBrk="1" hangingPunct="1">
              <a:lnSpc>
                <a:spcPct val="110000"/>
              </a:lnSpc>
              <a:spcBef>
                <a:spcPts val="600"/>
              </a:spcBef>
              <a:buFontTx/>
              <a:buChar char="•"/>
              <a:defRPr/>
            </a:pPr>
            <a:r>
              <a:rPr lang="en-US" dirty="0" smtClean="0">
                <a:cs typeface="+mn-cs"/>
              </a:rPr>
              <a:t>  The plan and principal alternate plans</a:t>
            </a:r>
          </a:p>
          <a:p>
            <a:pPr marL="0" indent="0" eaLnBrk="1" hangingPunct="1">
              <a:lnSpc>
                <a:spcPct val="110000"/>
              </a:lnSpc>
              <a:spcBef>
                <a:spcPts val="600"/>
              </a:spcBef>
              <a:buFontTx/>
              <a:buChar char="•"/>
              <a:defRPr/>
            </a:pPr>
            <a:r>
              <a:rPr lang="en-US" dirty="0" smtClean="0">
                <a:cs typeface="+mn-cs"/>
              </a:rPr>
              <a:t>  The quality plan</a:t>
            </a:r>
          </a:p>
          <a:p>
            <a:pPr marL="0" indent="0" eaLnBrk="1" hangingPunct="1">
              <a:lnSpc>
                <a:spcPct val="110000"/>
              </a:lnSpc>
              <a:spcBef>
                <a:spcPts val="600"/>
              </a:spcBef>
              <a:buFontTx/>
              <a:buChar char="•"/>
              <a:defRPr/>
            </a:pPr>
            <a:r>
              <a:rPr lang="en-US" dirty="0" smtClean="0">
                <a:cs typeface="+mn-cs"/>
              </a:rPr>
              <a:t>  Risk evaluation and mitigation</a:t>
            </a:r>
          </a:p>
          <a:p>
            <a:pPr marL="0" indent="0" eaLnBrk="1" hangingPunct="1">
              <a:lnSpc>
                <a:spcPct val="110000"/>
              </a:lnSpc>
              <a:spcBef>
                <a:spcPts val="600"/>
              </a:spcBef>
              <a:buFontTx/>
              <a:buChar char="•"/>
              <a:defRPr/>
            </a:pPr>
            <a:r>
              <a:rPr lang="en-US" dirty="0" smtClean="0">
                <a:cs typeface="+mn-cs"/>
              </a:rPr>
              <a:t>  Questions and discussion</a:t>
            </a:r>
          </a:p>
        </p:txBody>
      </p:sp>
    </p:spTree>
    <p:extLst>
      <p:ext uri="{BB962C8B-B14F-4D97-AF65-F5344CB8AC3E}">
        <p14:creationId xmlns:p14="http://schemas.microsoft.com/office/powerpoint/2010/main" val="17020627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098" name="Rectangle 2"/>
          <p:cNvSpPr>
            <a:spLocks noGrp="1" noChangeArrowheads="1"/>
          </p:cNvSpPr>
          <p:nvPr>
            <p:ph type="title"/>
          </p:nvPr>
        </p:nvSpPr>
        <p:spPr/>
        <p:txBody>
          <a:bodyPr/>
          <a:lstStyle/>
          <a:p>
            <a:r>
              <a:rPr lang="en-US" smtClean="0"/>
              <a:t>Lecture Topics </a:t>
            </a:r>
          </a:p>
        </p:txBody>
      </p:sp>
      <p:sp>
        <p:nvSpPr>
          <p:cNvPr id="1028099" name="Rectangle 3"/>
          <p:cNvSpPr>
            <a:spLocks noGrp="1" noChangeArrowheads="1"/>
          </p:cNvSpPr>
          <p:nvPr>
            <p:ph sz="half" idx="2"/>
          </p:nvPr>
        </p:nvSpPr>
        <p:spPr/>
        <p:txBody>
          <a:bodyPr/>
          <a:lstStyle/>
          <a:p>
            <a:r>
              <a:rPr lang="en-US" dirty="0" smtClean="0"/>
              <a:t>Working on a team</a:t>
            </a:r>
          </a:p>
          <a:p>
            <a:r>
              <a:rPr lang="en-US" dirty="0" smtClean="0"/>
              <a:t>What is the TSP?</a:t>
            </a:r>
          </a:p>
          <a:p>
            <a:r>
              <a:rPr lang="en-US" dirty="0" smtClean="0"/>
              <a:t>Launching a TSP team</a:t>
            </a:r>
          </a:p>
          <a:p>
            <a:r>
              <a:rPr lang="en-US" dirty="0" smtClean="0"/>
              <a:t>Working on a TSP project</a:t>
            </a:r>
          </a:p>
          <a:p>
            <a:r>
              <a:rPr lang="en-US" dirty="0" smtClean="0"/>
              <a:t>Next steps</a:t>
            </a:r>
          </a:p>
          <a:p>
            <a:r>
              <a:rPr lang="en-US" dirty="0" smtClean="0"/>
              <a:t>Concluding comments</a:t>
            </a:r>
          </a:p>
        </p:txBody>
      </p:sp>
    </p:spTree>
    <p:extLst>
      <p:ext uri="{BB962C8B-B14F-4D97-AF65-F5344CB8AC3E}">
        <p14:creationId xmlns:p14="http://schemas.microsoft.com/office/powerpoint/2010/main" val="2166033713"/>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7906" name="Rectangle 2"/>
          <p:cNvSpPr>
            <a:spLocks noGrp="1" noChangeArrowheads="1"/>
          </p:cNvSpPr>
          <p:nvPr>
            <p:ph type="title"/>
          </p:nvPr>
        </p:nvSpPr>
        <p:spPr/>
        <p:txBody>
          <a:bodyPr/>
          <a:lstStyle/>
          <a:p>
            <a:pPr eaLnBrk="1" hangingPunct="1">
              <a:defRPr/>
            </a:pPr>
            <a:r>
              <a:rPr lang="en-US" smtClean="0">
                <a:cs typeface="+mj-cs"/>
              </a:rPr>
              <a:t>Meeting 8 Strategy </a:t>
            </a:r>
          </a:p>
        </p:txBody>
      </p:sp>
      <p:sp>
        <p:nvSpPr>
          <p:cNvPr id="1147907" name="Rectangle 3"/>
          <p:cNvSpPr>
            <a:spLocks noGrp="1" noChangeArrowheads="1"/>
          </p:cNvSpPr>
          <p:nvPr>
            <p:ph idx="1"/>
          </p:nvPr>
        </p:nvSpPr>
        <p:spPr/>
        <p:txBody>
          <a:bodyPr>
            <a:normAutofit lnSpcReduction="10000"/>
          </a:bodyPr>
          <a:lstStyle/>
          <a:p>
            <a:pPr marL="0" indent="0" eaLnBrk="1" hangingPunct="1">
              <a:spcBef>
                <a:spcPts val="600"/>
              </a:spcBef>
              <a:defRPr/>
            </a:pPr>
            <a:r>
              <a:rPr lang="en-US" dirty="0" smtClean="0">
                <a:cs typeface="+mn-cs"/>
              </a:rPr>
              <a:t>The team leader typically presents the plan with team members participating as the team chooses.</a:t>
            </a:r>
          </a:p>
          <a:p>
            <a:pPr marL="0" indent="0" eaLnBrk="1" hangingPunct="1">
              <a:spcBef>
                <a:spcPts val="600"/>
              </a:spcBef>
              <a:defRPr/>
            </a:pPr>
            <a:endParaRPr lang="en-US" dirty="0" smtClean="0">
              <a:cs typeface="+mn-cs"/>
            </a:endParaRPr>
          </a:p>
          <a:p>
            <a:pPr marL="0" indent="0" eaLnBrk="1" hangingPunct="1">
              <a:spcBef>
                <a:spcPts val="600"/>
              </a:spcBef>
              <a:defRPr/>
            </a:pPr>
            <a:r>
              <a:rPr lang="en-US" dirty="0" smtClean="0">
                <a:cs typeface="+mn-cs"/>
              </a:rPr>
              <a:t>It is important to provide summary plan information but to also have the details available if requested.</a:t>
            </a:r>
          </a:p>
          <a:p>
            <a:pPr marL="0" indent="0" eaLnBrk="1" hangingPunct="1">
              <a:spcBef>
                <a:spcPts val="600"/>
              </a:spcBef>
              <a:defRPr/>
            </a:pPr>
            <a:endParaRPr lang="en-US" dirty="0" smtClean="0">
              <a:cs typeface="+mn-cs"/>
            </a:endParaRPr>
          </a:p>
          <a:p>
            <a:pPr marL="0" indent="0" eaLnBrk="1" hangingPunct="1">
              <a:spcBef>
                <a:spcPts val="600"/>
              </a:spcBef>
              <a:defRPr/>
            </a:pPr>
            <a:r>
              <a:rPr lang="en-US" dirty="0" smtClean="0">
                <a:cs typeface="+mn-cs"/>
              </a:rPr>
              <a:t>The products of meeting 8 are</a:t>
            </a:r>
          </a:p>
          <a:p>
            <a:pPr marL="339725" indent="-166688" eaLnBrk="1" hangingPunct="1">
              <a:spcBef>
                <a:spcPts val="600"/>
              </a:spcBef>
              <a:buFontTx/>
              <a:buChar char="•"/>
              <a:defRPr/>
            </a:pPr>
            <a:r>
              <a:rPr lang="en-US" dirty="0" smtClean="0">
                <a:cs typeface="+mn-cs"/>
              </a:rPr>
              <a:t>overheads for the meeting 9 presentation</a:t>
            </a:r>
          </a:p>
          <a:p>
            <a:pPr marL="339725" indent="-166688" eaLnBrk="1" hangingPunct="1">
              <a:spcBef>
                <a:spcPts val="600"/>
              </a:spcBef>
              <a:buFontTx/>
              <a:buChar char="•"/>
              <a:defRPr/>
            </a:pPr>
            <a:r>
              <a:rPr lang="en-US" dirty="0" smtClean="0">
                <a:cs typeface="+mn-cs"/>
              </a:rPr>
              <a:t>handout copies of the plan materials</a:t>
            </a:r>
          </a:p>
          <a:p>
            <a:pPr marL="339725" indent="-166688" eaLnBrk="1" hangingPunct="1">
              <a:spcBef>
                <a:spcPts val="600"/>
              </a:spcBef>
              <a:buFontTx/>
              <a:buChar char="•"/>
              <a:defRPr/>
            </a:pPr>
            <a:r>
              <a:rPr lang="en-US" dirty="0" smtClean="0">
                <a:cs typeface="+mn-cs"/>
              </a:rPr>
              <a:t>the likely management questions and the team</a:t>
            </a:r>
            <a:r>
              <a:rPr lang="ja-JP" altLang="en-US" dirty="0" smtClean="0">
                <a:latin typeface="Arial"/>
                <a:cs typeface="+mn-cs"/>
              </a:rPr>
              <a:t>’</a:t>
            </a:r>
            <a:r>
              <a:rPr lang="en-US" dirty="0" smtClean="0">
                <a:cs typeface="+mn-cs"/>
              </a:rPr>
              <a:t>s </a:t>
            </a:r>
            <a:br>
              <a:rPr lang="en-US" dirty="0" smtClean="0">
                <a:cs typeface="+mn-cs"/>
              </a:rPr>
            </a:br>
            <a:r>
              <a:rPr lang="en-US" dirty="0" smtClean="0">
                <a:cs typeface="+mn-cs"/>
              </a:rPr>
              <a:t>agreed responses</a:t>
            </a:r>
          </a:p>
          <a:p>
            <a:pPr marL="339725" indent="-166688" eaLnBrk="1" hangingPunct="1">
              <a:spcBef>
                <a:spcPts val="600"/>
              </a:spcBef>
              <a:buFontTx/>
              <a:buChar char="•"/>
              <a:defRPr/>
            </a:pPr>
            <a:r>
              <a:rPr lang="en-US" dirty="0" smtClean="0">
                <a:cs typeface="+mn-cs"/>
              </a:rPr>
              <a:t>a list of the help needed from management to implement </a:t>
            </a:r>
          </a:p>
          <a:p>
            <a:pPr marL="339725" indent="-166688" eaLnBrk="1" hangingPunct="1">
              <a:spcBef>
                <a:spcPts val="600"/>
              </a:spcBef>
              <a:defRPr/>
            </a:pPr>
            <a:r>
              <a:rPr lang="en-US" dirty="0" smtClean="0">
                <a:cs typeface="+mn-cs"/>
              </a:rPr>
              <a:t>  the plan</a:t>
            </a:r>
          </a:p>
        </p:txBody>
      </p:sp>
    </p:spTree>
    <p:extLst>
      <p:ext uri="{BB962C8B-B14F-4D97-AF65-F5344CB8AC3E}">
        <p14:creationId xmlns:p14="http://schemas.microsoft.com/office/powerpoint/2010/main" val="28842524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8930" name="Rectangle 2"/>
          <p:cNvSpPr>
            <a:spLocks noGrp="1" noChangeArrowheads="1"/>
          </p:cNvSpPr>
          <p:nvPr>
            <p:ph type="title"/>
          </p:nvPr>
        </p:nvSpPr>
        <p:spPr/>
        <p:txBody>
          <a:bodyPr/>
          <a:lstStyle/>
          <a:p>
            <a:pPr eaLnBrk="1" hangingPunct="1">
              <a:defRPr/>
            </a:pPr>
            <a:r>
              <a:rPr lang="en-US" smtClean="0">
                <a:cs typeface="+mj-cs"/>
              </a:rPr>
              <a:t>TSP Launch Meeting 9</a:t>
            </a:r>
          </a:p>
        </p:txBody>
      </p:sp>
      <p:sp>
        <p:nvSpPr>
          <p:cNvPr id="1148931" name="Rectangle 3"/>
          <p:cNvSpPr>
            <a:spLocks noGrp="1" noChangeArrowheads="1"/>
          </p:cNvSpPr>
          <p:nvPr>
            <p:ph idx="1"/>
          </p:nvPr>
        </p:nvSpPr>
        <p:spPr/>
        <p:txBody>
          <a:bodyPr>
            <a:normAutofit lnSpcReduction="10000"/>
          </a:bodyPr>
          <a:lstStyle/>
          <a:p>
            <a:pPr marL="0" indent="0" eaLnBrk="1" hangingPunct="1">
              <a:lnSpc>
                <a:spcPct val="110000"/>
              </a:lnSpc>
              <a:spcBef>
                <a:spcPts val="600"/>
              </a:spcBef>
              <a:defRPr/>
            </a:pPr>
            <a:r>
              <a:rPr lang="en-US" dirty="0" smtClean="0">
                <a:cs typeface="+mn-cs"/>
              </a:rPr>
              <a:t>The team, team leader, coach, management, and invited visitors attend meeting 9.</a:t>
            </a:r>
          </a:p>
          <a:p>
            <a:pPr marL="0" indent="0" eaLnBrk="1" hangingPunct="1">
              <a:lnSpc>
                <a:spcPct val="110000"/>
              </a:lnSpc>
              <a:spcBef>
                <a:spcPts val="600"/>
              </a:spcBef>
              <a:defRPr/>
            </a:pPr>
            <a:endParaRPr lang="en-US" sz="900" dirty="0" smtClean="0">
              <a:cs typeface="+mn-cs"/>
            </a:endParaRPr>
          </a:p>
          <a:p>
            <a:pPr marL="0" indent="0" eaLnBrk="1" hangingPunct="1">
              <a:lnSpc>
                <a:spcPct val="110000"/>
              </a:lnSpc>
              <a:spcBef>
                <a:spcPts val="600"/>
              </a:spcBef>
              <a:defRPr/>
            </a:pPr>
            <a:r>
              <a:rPr lang="en-US" dirty="0" smtClean="0">
                <a:cs typeface="+mn-cs"/>
              </a:rPr>
              <a:t>The meeting purpose is to </a:t>
            </a:r>
          </a:p>
          <a:p>
            <a:pPr marL="0" indent="0" eaLnBrk="1" hangingPunct="1">
              <a:lnSpc>
                <a:spcPct val="110000"/>
              </a:lnSpc>
              <a:spcBef>
                <a:spcPts val="600"/>
              </a:spcBef>
              <a:buFontTx/>
              <a:buChar char="•"/>
              <a:defRPr/>
            </a:pPr>
            <a:r>
              <a:rPr lang="en-US" dirty="0" smtClean="0">
                <a:cs typeface="+mn-cs"/>
              </a:rPr>
              <a:t>  describe the team</a:t>
            </a:r>
            <a:r>
              <a:rPr lang="ja-JP" altLang="en-US" dirty="0" smtClean="0">
                <a:latin typeface="Arial"/>
                <a:cs typeface="+mn-cs"/>
              </a:rPr>
              <a:t>’</a:t>
            </a:r>
            <a:r>
              <a:rPr lang="en-US" dirty="0" smtClean="0">
                <a:cs typeface="+mn-cs"/>
              </a:rPr>
              <a:t>s plan to management </a:t>
            </a:r>
          </a:p>
          <a:p>
            <a:pPr marL="0" indent="0" eaLnBrk="1" hangingPunct="1">
              <a:lnSpc>
                <a:spcPct val="110000"/>
              </a:lnSpc>
              <a:spcBef>
                <a:spcPts val="600"/>
              </a:spcBef>
              <a:buFontTx/>
              <a:buChar char="•"/>
              <a:defRPr/>
            </a:pPr>
            <a:r>
              <a:rPr lang="en-US" dirty="0" smtClean="0">
                <a:cs typeface="+mn-cs"/>
              </a:rPr>
              <a:t>  answer management</a:t>
            </a:r>
            <a:r>
              <a:rPr lang="ja-JP" altLang="en-US" dirty="0" smtClean="0">
                <a:latin typeface="Arial"/>
                <a:cs typeface="+mn-cs"/>
              </a:rPr>
              <a:t>’</a:t>
            </a:r>
            <a:r>
              <a:rPr lang="en-US" dirty="0" smtClean="0">
                <a:cs typeface="+mn-cs"/>
              </a:rPr>
              <a:t>s questions </a:t>
            </a:r>
          </a:p>
          <a:p>
            <a:pPr marL="0" indent="0" eaLnBrk="1" hangingPunct="1">
              <a:lnSpc>
                <a:spcPct val="110000"/>
              </a:lnSpc>
              <a:spcBef>
                <a:spcPts val="600"/>
              </a:spcBef>
              <a:buFontTx/>
              <a:buChar char="•"/>
              <a:defRPr/>
            </a:pPr>
            <a:r>
              <a:rPr lang="en-US" dirty="0" smtClean="0">
                <a:cs typeface="+mn-cs"/>
              </a:rPr>
              <a:t>  get management</a:t>
            </a:r>
            <a:r>
              <a:rPr lang="ja-JP" altLang="en-US" dirty="0" smtClean="0">
                <a:latin typeface="Arial"/>
                <a:cs typeface="+mn-cs"/>
              </a:rPr>
              <a:t>’</a:t>
            </a:r>
            <a:r>
              <a:rPr lang="en-US" dirty="0" smtClean="0">
                <a:cs typeface="+mn-cs"/>
              </a:rPr>
              <a:t>s approval of the plan or selected alternate</a:t>
            </a:r>
          </a:p>
          <a:p>
            <a:pPr marL="0" indent="0" eaLnBrk="1" hangingPunct="1">
              <a:lnSpc>
                <a:spcPct val="110000"/>
              </a:lnSpc>
              <a:spcBef>
                <a:spcPts val="600"/>
              </a:spcBef>
              <a:buFontTx/>
              <a:buChar char="•"/>
              <a:defRPr/>
            </a:pPr>
            <a:r>
              <a:rPr lang="en-US" dirty="0" smtClean="0">
                <a:cs typeface="+mn-cs"/>
              </a:rPr>
              <a:t>  identify needed actions, who will take them, and when</a:t>
            </a:r>
          </a:p>
          <a:p>
            <a:pPr marL="0" indent="0" eaLnBrk="1" hangingPunct="1">
              <a:lnSpc>
                <a:spcPct val="110000"/>
              </a:lnSpc>
              <a:spcBef>
                <a:spcPts val="600"/>
              </a:spcBef>
              <a:defRPr/>
            </a:pPr>
            <a:endParaRPr lang="en-US" sz="900" dirty="0" smtClean="0">
              <a:cs typeface="+mn-cs"/>
            </a:endParaRPr>
          </a:p>
          <a:p>
            <a:pPr marL="0" indent="0" eaLnBrk="1" hangingPunct="1">
              <a:lnSpc>
                <a:spcPct val="110000"/>
              </a:lnSpc>
              <a:spcBef>
                <a:spcPts val="600"/>
              </a:spcBef>
              <a:defRPr/>
            </a:pPr>
            <a:r>
              <a:rPr lang="en-US" dirty="0" smtClean="0">
                <a:cs typeface="+mn-cs"/>
              </a:rPr>
              <a:t>The meeting product is typically an approved plan or the actions needed to get approval.</a:t>
            </a:r>
          </a:p>
          <a:p>
            <a:pPr marL="0" indent="0" eaLnBrk="1" hangingPunct="1">
              <a:lnSpc>
                <a:spcPct val="110000"/>
              </a:lnSpc>
              <a:spcBef>
                <a:spcPts val="600"/>
              </a:spcBef>
              <a:defRPr/>
            </a:pPr>
            <a:endParaRPr lang="en-US" sz="900" dirty="0" smtClean="0">
              <a:cs typeface="+mn-cs"/>
            </a:endParaRPr>
          </a:p>
          <a:p>
            <a:pPr marL="0" indent="0" eaLnBrk="1" hangingPunct="1">
              <a:lnSpc>
                <a:spcPct val="110000"/>
              </a:lnSpc>
              <a:spcBef>
                <a:spcPts val="600"/>
              </a:spcBef>
              <a:defRPr/>
            </a:pPr>
            <a:r>
              <a:rPr lang="en-US" dirty="0" smtClean="0">
                <a:cs typeface="+mn-cs"/>
              </a:rPr>
              <a:t>When management does not agree with any of the plans, they usually decide to reconsider their needs.</a:t>
            </a:r>
          </a:p>
        </p:txBody>
      </p:sp>
    </p:spTree>
    <p:extLst>
      <p:ext uri="{BB962C8B-B14F-4D97-AF65-F5344CB8AC3E}">
        <p14:creationId xmlns:p14="http://schemas.microsoft.com/office/powerpoint/2010/main" val="1041930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0194" name="Rectangle 2"/>
          <p:cNvSpPr>
            <a:spLocks noGrp="1" noChangeArrowheads="1"/>
          </p:cNvSpPr>
          <p:nvPr>
            <p:ph type="title"/>
          </p:nvPr>
        </p:nvSpPr>
        <p:spPr/>
        <p:txBody>
          <a:bodyPr/>
          <a:lstStyle/>
          <a:p>
            <a:pPr eaLnBrk="1" hangingPunct="1">
              <a:defRPr/>
            </a:pPr>
            <a:r>
              <a:rPr lang="en-US" dirty="0" smtClean="0">
                <a:cs typeface="+mj-cs"/>
              </a:rPr>
              <a:t>Meeting 9 Strategy </a:t>
            </a:r>
          </a:p>
        </p:txBody>
      </p:sp>
      <p:sp>
        <p:nvSpPr>
          <p:cNvPr id="1160195" name="Rectangle 3"/>
          <p:cNvSpPr>
            <a:spLocks noGrp="1" noChangeArrowheads="1"/>
          </p:cNvSpPr>
          <p:nvPr>
            <p:ph idx="1"/>
          </p:nvPr>
        </p:nvSpPr>
        <p:spPr/>
        <p:txBody>
          <a:bodyPr/>
          <a:lstStyle/>
          <a:p>
            <a:pPr marL="0" indent="0" eaLnBrk="1" hangingPunct="1">
              <a:spcBef>
                <a:spcPts val="600"/>
              </a:spcBef>
              <a:defRPr/>
            </a:pPr>
            <a:r>
              <a:rPr lang="en-US" dirty="0" smtClean="0">
                <a:cs typeface="+mn-cs"/>
              </a:rPr>
              <a:t>It is advisable to start meeting 9 with a statement like:  </a:t>
            </a:r>
            <a:r>
              <a:rPr lang="ja-JP" altLang="en-US" dirty="0" smtClean="0">
                <a:latin typeface="Arial"/>
                <a:cs typeface="+mn-cs"/>
              </a:rPr>
              <a:t>“</a:t>
            </a:r>
            <a:r>
              <a:rPr lang="en-US" dirty="0" smtClean="0">
                <a:cs typeface="+mn-cs"/>
              </a:rPr>
              <a:t>We could not precisely meet your requirements but we have developed several alternate plans that we believe come reasonably close.</a:t>
            </a:r>
            <a:r>
              <a:rPr lang="ja-JP" altLang="en-US" dirty="0" smtClean="0">
                <a:latin typeface="Arial"/>
                <a:cs typeface="+mn-cs"/>
              </a:rPr>
              <a:t>”</a:t>
            </a:r>
            <a:endParaRPr lang="en-US" dirty="0" smtClean="0">
              <a:cs typeface="+mn-cs"/>
            </a:endParaRPr>
          </a:p>
          <a:p>
            <a:pPr marL="0" indent="0" eaLnBrk="1" hangingPunct="1">
              <a:spcBef>
                <a:spcPts val="600"/>
              </a:spcBef>
              <a:defRPr/>
            </a:pPr>
            <a:endParaRPr lang="en-US" dirty="0" smtClean="0">
              <a:cs typeface="+mn-cs"/>
            </a:endParaRPr>
          </a:p>
          <a:p>
            <a:pPr marL="0" indent="0" eaLnBrk="1" hangingPunct="1">
              <a:spcBef>
                <a:spcPts val="600"/>
              </a:spcBef>
              <a:defRPr/>
            </a:pPr>
            <a:r>
              <a:rPr lang="en-US" dirty="0" smtClean="0">
                <a:cs typeface="+mn-cs"/>
              </a:rPr>
              <a:t>This tells management what to expect and allows them to listen rather than to poke at every potential plan weakness.</a:t>
            </a:r>
          </a:p>
          <a:p>
            <a:pPr marL="0" indent="0" eaLnBrk="1" hangingPunct="1">
              <a:spcBef>
                <a:spcPts val="600"/>
              </a:spcBef>
              <a:defRPr/>
            </a:pPr>
            <a:endParaRPr lang="en-US" dirty="0" smtClean="0">
              <a:cs typeface="+mn-cs"/>
            </a:endParaRPr>
          </a:p>
          <a:p>
            <a:pPr marL="0" indent="0" eaLnBrk="1" hangingPunct="1">
              <a:spcBef>
                <a:spcPts val="600"/>
              </a:spcBef>
              <a:defRPr/>
            </a:pPr>
            <a:r>
              <a:rPr lang="en-US" dirty="0" smtClean="0">
                <a:cs typeface="+mn-cs"/>
              </a:rPr>
              <a:t>The team should explain how the plan was made.</a:t>
            </a:r>
          </a:p>
          <a:p>
            <a:pPr lvl="1" indent="-168275">
              <a:spcBef>
                <a:spcPts val="600"/>
              </a:spcBef>
              <a:defRPr/>
            </a:pPr>
            <a:r>
              <a:rPr lang="en-US" dirty="0" smtClean="0">
                <a:cs typeface="+mn-cs"/>
              </a:rPr>
              <a:t>the data used</a:t>
            </a:r>
          </a:p>
          <a:p>
            <a:pPr lvl="1" indent="-168275">
              <a:spcBef>
                <a:spcPts val="600"/>
              </a:spcBef>
              <a:defRPr/>
            </a:pPr>
            <a:r>
              <a:rPr lang="en-US" dirty="0" smtClean="0">
                <a:cs typeface="+mn-cs"/>
              </a:rPr>
              <a:t>the assumptions made</a:t>
            </a:r>
          </a:p>
          <a:p>
            <a:pPr lvl="1" indent="-168275">
              <a:spcBef>
                <a:spcPts val="600"/>
              </a:spcBef>
              <a:defRPr/>
            </a:pPr>
            <a:r>
              <a:rPr lang="en-US" dirty="0" smtClean="0">
                <a:cs typeface="+mn-cs"/>
              </a:rPr>
              <a:t>where they had to guess</a:t>
            </a:r>
          </a:p>
        </p:txBody>
      </p:sp>
    </p:spTree>
    <p:extLst>
      <p:ext uri="{BB962C8B-B14F-4D97-AF65-F5344CB8AC3E}">
        <p14:creationId xmlns:p14="http://schemas.microsoft.com/office/powerpoint/2010/main" val="284565698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9954" name="Rectangle 2"/>
          <p:cNvSpPr>
            <a:spLocks noGrp="1" noChangeArrowheads="1"/>
          </p:cNvSpPr>
          <p:nvPr>
            <p:ph type="title"/>
          </p:nvPr>
        </p:nvSpPr>
        <p:spPr/>
        <p:txBody>
          <a:bodyPr/>
          <a:lstStyle/>
          <a:p>
            <a:pPr eaLnBrk="1" hangingPunct="1">
              <a:defRPr/>
            </a:pPr>
            <a:r>
              <a:rPr lang="en-US" dirty="0" smtClean="0">
                <a:cs typeface="+mj-cs"/>
              </a:rPr>
              <a:t>TSP Launch Postmortem</a:t>
            </a:r>
          </a:p>
        </p:txBody>
      </p:sp>
      <p:sp>
        <p:nvSpPr>
          <p:cNvPr id="1149955" name="Rectangle 3"/>
          <p:cNvSpPr>
            <a:spLocks noGrp="1" noChangeArrowheads="1"/>
          </p:cNvSpPr>
          <p:nvPr>
            <p:ph idx="1"/>
          </p:nvPr>
        </p:nvSpPr>
        <p:spPr/>
        <p:txBody>
          <a:bodyPr/>
          <a:lstStyle/>
          <a:p>
            <a:pPr marL="0" indent="0" eaLnBrk="1" hangingPunct="1">
              <a:lnSpc>
                <a:spcPct val="90000"/>
              </a:lnSpc>
              <a:defRPr/>
            </a:pPr>
            <a:r>
              <a:rPr lang="en-US" dirty="0" smtClean="0">
                <a:cs typeface="+mn-cs"/>
              </a:rPr>
              <a:t>The launch postmortem is to</a:t>
            </a:r>
          </a:p>
          <a:p>
            <a:pPr marL="339725" indent="-166688" eaLnBrk="1" hangingPunct="1">
              <a:lnSpc>
                <a:spcPct val="90000"/>
              </a:lnSpc>
              <a:buFontTx/>
              <a:buChar char="•"/>
              <a:defRPr/>
            </a:pPr>
            <a:r>
              <a:rPr lang="en-US" dirty="0" smtClean="0">
                <a:cs typeface="+mn-cs"/>
              </a:rPr>
              <a:t>consolidate the plan and launch data</a:t>
            </a:r>
          </a:p>
          <a:p>
            <a:pPr marL="339725" indent="-166688" eaLnBrk="1" hangingPunct="1">
              <a:lnSpc>
                <a:spcPct val="90000"/>
              </a:lnSpc>
              <a:buFontTx/>
              <a:buChar char="•"/>
              <a:defRPr/>
            </a:pPr>
            <a:r>
              <a:rPr lang="en-US" dirty="0" smtClean="0">
                <a:cs typeface="+mn-cs"/>
              </a:rPr>
              <a:t>review the launch process and produce PIPs</a:t>
            </a:r>
          </a:p>
          <a:p>
            <a:pPr marL="339725" indent="-166688" eaLnBrk="1" hangingPunct="1">
              <a:lnSpc>
                <a:spcPct val="90000"/>
              </a:lnSpc>
              <a:buFontTx/>
              <a:buChar char="•"/>
              <a:defRPr/>
            </a:pPr>
            <a:r>
              <a:rPr lang="en-US" dirty="0" smtClean="0">
                <a:cs typeface="+mn-cs"/>
              </a:rPr>
              <a:t>discuss open issues and agree on how to handle them</a:t>
            </a:r>
          </a:p>
          <a:p>
            <a:pPr marL="0" indent="0" eaLnBrk="1" hangingPunct="1">
              <a:lnSpc>
                <a:spcPct val="90000"/>
              </a:lnSpc>
              <a:defRPr/>
            </a:pPr>
            <a:endParaRPr lang="en-US" dirty="0" smtClean="0">
              <a:cs typeface="+mn-cs"/>
            </a:endParaRPr>
          </a:p>
          <a:p>
            <a:pPr marL="0" indent="0" eaLnBrk="1" hangingPunct="1">
              <a:lnSpc>
                <a:spcPct val="90000"/>
              </a:lnSpc>
              <a:defRPr/>
            </a:pPr>
            <a:r>
              <a:rPr lang="en-US" dirty="0" smtClean="0">
                <a:cs typeface="+mn-cs"/>
              </a:rPr>
              <a:t>The final launch steps are to</a:t>
            </a:r>
          </a:p>
          <a:p>
            <a:pPr marL="339725" indent="-166688" eaLnBrk="1" hangingPunct="1">
              <a:lnSpc>
                <a:spcPct val="90000"/>
              </a:lnSpc>
              <a:buFontTx/>
              <a:buChar char="•"/>
              <a:defRPr/>
            </a:pPr>
            <a:r>
              <a:rPr lang="en-US" dirty="0" smtClean="0">
                <a:cs typeface="+mn-cs"/>
              </a:rPr>
              <a:t>assign responsibility for the project notebook (often the </a:t>
            </a:r>
            <a:br>
              <a:rPr lang="en-US" dirty="0" smtClean="0">
                <a:cs typeface="+mn-cs"/>
              </a:rPr>
            </a:br>
            <a:r>
              <a:rPr lang="en-US" dirty="0" smtClean="0">
                <a:cs typeface="+mn-cs"/>
              </a:rPr>
              <a:t>process manager)</a:t>
            </a:r>
          </a:p>
          <a:p>
            <a:pPr marL="339725" indent="-166688" eaLnBrk="1" hangingPunct="1">
              <a:lnSpc>
                <a:spcPct val="90000"/>
              </a:lnSpc>
              <a:buFontTx/>
              <a:buChar char="•"/>
              <a:defRPr/>
            </a:pPr>
            <a:r>
              <a:rPr lang="en-US" dirty="0" smtClean="0">
                <a:cs typeface="+mn-cs"/>
              </a:rPr>
              <a:t>assign responsibility for handling the PIPs</a:t>
            </a:r>
          </a:p>
          <a:p>
            <a:pPr marL="339725" indent="-166688" eaLnBrk="1" hangingPunct="1">
              <a:lnSpc>
                <a:spcPct val="90000"/>
              </a:lnSpc>
              <a:buFontTx/>
              <a:buChar char="•"/>
              <a:defRPr/>
            </a:pPr>
            <a:r>
              <a:rPr lang="en-US" dirty="0" smtClean="0">
                <a:cs typeface="+mn-cs"/>
              </a:rPr>
              <a:t>file launch data in the project notebook</a:t>
            </a:r>
          </a:p>
          <a:p>
            <a:pPr marL="339725" indent="-166688" eaLnBrk="1" hangingPunct="1">
              <a:lnSpc>
                <a:spcPct val="90000"/>
              </a:lnSpc>
              <a:buFontTx/>
              <a:buChar char="•"/>
              <a:defRPr/>
            </a:pPr>
            <a:r>
              <a:rPr lang="en-US" dirty="0" smtClean="0">
                <a:cs typeface="+mn-cs"/>
              </a:rPr>
              <a:t>submit the launch data to the SEI</a:t>
            </a:r>
          </a:p>
        </p:txBody>
      </p:sp>
    </p:spTree>
    <p:extLst>
      <p:ext uri="{BB962C8B-B14F-4D97-AF65-F5344CB8AC3E}">
        <p14:creationId xmlns:p14="http://schemas.microsoft.com/office/powerpoint/2010/main" val="40490928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0498" name="Rectangle 2"/>
          <p:cNvSpPr>
            <a:spLocks noGrp="1" noChangeArrowheads="1"/>
          </p:cNvSpPr>
          <p:nvPr>
            <p:ph type="title"/>
          </p:nvPr>
        </p:nvSpPr>
        <p:spPr/>
        <p:txBody>
          <a:bodyPr/>
          <a:lstStyle/>
          <a:p>
            <a:pPr eaLnBrk="1" hangingPunct="1">
              <a:defRPr/>
            </a:pPr>
            <a:r>
              <a:rPr lang="en-US" smtClean="0">
                <a:cs typeface="+mj-cs"/>
              </a:rPr>
              <a:t>Working on a TSP Project</a:t>
            </a:r>
          </a:p>
        </p:txBody>
      </p:sp>
      <p:sp>
        <p:nvSpPr>
          <p:cNvPr id="1130499" name="Rectangle 3"/>
          <p:cNvSpPr>
            <a:spLocks noGrp="1" noChangeArrowheads="1"/>
          </p:cNvSpPr>
          <p:nvPr>
            <p:ph idx="1"/>
          </p:nvPr>
        </p:nvSpPr>
        <p:spPr/>
        <p:txBody>
          <a:bodyPr/>
          <a:lstStyle/>
          <a:p>
            <a:pPr marL="0" indent="0" eaLnBrk="1" hangingPunct="1">
              <a:defRPr/>
            </a:pPr>
            <a:r>
              <a:rPr lang="en-US" dirty="0" smtClean="0">
                <a:cs typeface="+mn-cs"/>
              </a:rPr>
              <a:t>Once you have management support to launch a TSP team, you need to keep that support.</a:t>
            </a:r>
          </a:p>
          <a:p>
            <a:pPr marL="0" indent="0" eaLnBrk="1" hangingPunct="1">
              <a:defRPr/>
            </a:pPr>
            <a:endParaRPr lang="en-US" dirty="0" smtClean="0">
              <a:cs typeface="+mn-cs"/>
            </a:endParaRPr>
          </a:p>
          <a:p>
            <a:pPr marL="0" indent="0" eaLnBrk="1" hangingPunct="1">
              <a:defRPr/>
            </a:pPr>
            <a:r>
              <a:rPr lang="en-US" dirty="0" smtClean="0">
                <a:cs typeface="+mn-cs"/>
              </a:rPr>
              <a:t>This requires that you and your teammates do five things.</a:t>
            </a:r>
          </a:p>
          <a:p>
            <a:pPr lvl="1" eaLnBrk="1" hangingPunct="1">
              <a:defRPr/>
            </a:pPr>
            <a:r>
              <a:rPr lang="en-US" dirty="0" smtClean="0"/>
              <a:t>Follow the process you have defined.</a:t>
            </a:r>
          </a:p>
          <a:p>
            <a:pPr lvl="1" eaLnBrk="1" hangingPunct="1">
              <a:defRPr/>
            </a:pPr>
            <a:r>
              <a:rPr lang="en-US" dirty="0" smtClean="0"/>
              <a:t>Maintain the individual and team plans.</a:t>
            </a:r>
          </a:p>
          <a:p>
            <a:pPr lvl="1" eaLnBrk="1" hangingPunct="1">
              <a:defRPr/>
            </a:pPr>
            <a:r>
              <a:rPr lang="en-US" dirty="0" smtClean="0"/>
              <a:t>Manage product quality.</a:t>
            </a:r>
          </a:p>
          <a:p>
            <a:pPr lvl="1" eaLnBrk="1" hangingPunct="1">
              <a:defRPr/>
            </a:pPr>
            <a:r>
              <a:rPr lang="en-US" dirty="0" smtClean="0"/>
              <a:t>Regularly track and report your progress.</a:t>
            </a:r>
          </a:p>
          <a:p>
            <a:pPr lvl="1" eaLnBrk="1" hangingPunct="1">
              <a:defRPr/>
            </a:pPr>
            <a:r>
              <a:rPr lang="en-US" dirty="0" smtClean="0"/>
              <a:t>Continually demonstrate high performance.</a:t>
            </a:r>
          </a:p>
          <a:p>
            <a:pPr marL="0" indent="0" eaLnBrk="1" hangingPunct="1">
              <a:defRPr/>
            </a:pPr>
            <a:endParaRPr lang="en-US" dirty="0" smtClean="0">
              <a:cs typeface="+mn-cs"/>
            </a:endParaRPr>
          </a:p>
        </p:txBody>
      </p:sp>
    </p:spTree>
    <p:extLst>
      <p:ext uri="{BB962C8B-B14F-4D97-AF65-F5344CB8AC3E}">
        <p14:creationId xmlns:p14="http://schemas.microsoft.com/office/powerpoint/2010/main" val="271300865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2546" name="Rectangle 2"/>
          <p:cNvSpPr>
            <a:spLocks noGrp="1" noChangeArrowheads="1"/>
          </p:cNvSpPr>
          <p:nvPr>
            <p:ph type="title"/>
          </p:nvPr>
        </p:nvSpPr>
        <p:spPr/>
        <p:txBody>
          <a:bodyPr/>
          <a:lstStyle/>
          <a:p>
            <a:pPr eaLnBrk="1" hangingPunct="1">
              <a:defRPr/>
            </a:pPr>
            <a:r>
              <a:rPr lang="en-US" smtClean="0">
                <a:cs typeface="+mj-cs"/>
              </a:rPr>
              <a:t>Following the Process -1</a:t>
            </a:r>
          </a:p>
        </p:txBody>
      </p:sp>
      <p:sp>
        <p:nvSpPr>
          <p:cNvPr id="1132547" name="Rectangle 3"/>
          <p:cNvSpPr>
            <a:spLocks noGrp="1" noChangeArrowheads="1"/>
          </p:cNvSpPr>
          <p:nvPr>
            <p:ph idx="1"/>
          </p:nvPr>
        </p:nvSpPr>
        <p:spPr/>
        <p:txBody>
          <a:bodyPr>
            <a:normAutofit lnSpcReduction="10000"/>
          </a:bodyPr>
          <a:lstStyle/>
          <a:p>
            <a:pPr marL="0" indent="0" eaLnBrk="1" hangingPunct="1">
              <a:defRPr/>
            </a:pPr>
            <a:r>
              <a:rPr lang="en-US" smtClean="0">
                <a:cs typeface="+mn-cs"/>
              </a:rPr>
              <a:t>Even though you defined the process yourself, it will likely be a challenge to follow it consistently.</a:t>
            </a:r>
          </a:p>
          <a:p>
            <a:pPr marL="0" indent="0" eaLnBrk="1" hangingPunct="1">
              <a:defRPr/>
            </a:pPr>
            <a:endParaRPr lang="en-US" smtClean="0">
              <a:cs typeface="+mn-cs"/>
            </a:endParaRPr>
          </a:p>
          <a:p>
            <a:pPr marL="0" indent="0" eaLnBrk="1" hangingPunct="1">
              <a:defRPr/>
            </a:pPr>
            <a:r>
              <a:rPr lang="en-US" smtClean="0">
                <a:cs typeface="+mn-cs"/>
              </a:rPr>
              <a:t>Recording time, size, and defect data takes little time but is easy to forget.</a:t>
            </a:r>
          </a:p>
          <a:p>
            <a:pPr marL="0" indent="0" eaLnBrk="1" hangingPunct="1">
              <a:defRPr/>
            </a:pPr>
            <a:endParaRPr lang="en-US" smtClean="0">
              <a:cs typeface="+mn-cs"/>
            </a:endParaRPr>
          </a:p>
          <a:p>
            <a:pPr marL="0" indent="0" eaLnBrk="1" hangingPunct="1">
              <a:defRPr/>
            </a:pPr>
            <a:r>
              <a:rPr lang="en-US" smtClean="0">
                <a:cs typeface="+mn-cs"/>
              </a:rPr>
              <a:t>When you do forget, just enter your best estimate.</a:t>
            </a:r>
          </a:p>
          <a:p>
            <a:pPr marL="0" indent="0" eaLnBrk="1" hangingPunct="1">
              <a:defRPr/>
            </a:pPr>
            <a:endParaRPr lang="en-US" smtClean="0">
              <a:cs typeface="+mn-cs"/>
            </a:endParaRPr>
          </a:p>
          <a:p>
            <a:pPr marL="0" indent="0" eaLnBrk="1" hangingPunct="1">
              <a:defRPr/>
            </a:pPr>
            <a:r>
              <a:rPr lang="en-US" smtClean="0">
                <a:cs typeface="+mn-cs"/>
              </a:rPr>
              <a:t>Without good time, size, and defect data, you cannot precisely manage the project schedule or product quality.</a:t>
            </a:r>
          </a:p>
          <a:p>
            <a:pPr marL="0" indent="0" eaLnBrk="1" hangingPunct="1">
              <a:defRPr/>
            </a:pPr>
            <a:endParaRPr lang="en-US" smtClean="0">
              <a:cs typeface="+mn-cs"/>
            </a:endParaRPr>
          </a:p>
          <a:p>
            <a:pPr marL="0" indent="0" eaLnBrk="1" hangingPunct="1">
              <a:defRPr/>
            </a:pPr>
            <a:r>
              <a:rPr lang="en-US" smtClean="0">
                <a:cs typeface="+mn-cs"/>
              </a:rPr>
              <a:t>History demonstrates that, without precise management, software projects usually fail. </a:t>
            </a:r>
          </a:p>
        </p:txBody>
      </p:sp>
    </p:spTree>
    <p:extLst>
      <p:ext uri="{BB962C8B-B14F-4D97-AF65-F5344CB8AC3E}">
        <p14:creationId xmlns:p14="http://schemas.microsoft.com/office/powerpoint/2010/main" val="39389733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1218" name="Rectangle 2"/>
          <p:cNvSpPr>
            <a:spLocks noGrp="1" noChangeArrowheads="1"/>
          </p:cNvSpPr>
          <p:nvPr>
            <p:ph type="title"/>
          </p:nvPr>
        </p:nvSpPr>
        <p:spPr/>
        <p:txBody>
          <a:bodyPr/>
          <a:lstStyle/>
          <a:p>
            <a:pPr eaLnBrk="1" hangingPunct="1">
              <a:defRPr/>
            </a:pPr>
            <a:r>
              <a:rPr lang="en-US" smtClean="0">
                <a:cs typeface="+mj-cs"/>
              </a:rPr>
              <a:t>Following the Process -2</a:t>
            </a:r>
          </a:p>
        </p:txBody>
      </p:sp>
      <p:sp>
        <p:nvSpPr>
          <p:cNvPr id="1161219" name="Rectangle 3"/>
          <p:cNvSpPr>
            <a:spLocks noGrp="1" noChangeArrowheads="1"/>
          </p:cNvSpPr>
          <p:nvPr>
            <p:ph idx="1"/>
          </p:nvPr>
        </p:nvSpPr>
        <p:spPr/>
        <p:txBody>
          <a:bodyPr/>
          <a:lstStyle/>
          <a:p>
            <a:pPr marL="0" indent="0" eaLnBrk="1" hangingPunct="1">
              <a:defRPr/>
            </a:pPr>
            <a:r>
              <a:rPr lang="en-US" dirty="0" smtClean="0">
                <a:cs typeface="+mn-cs"/>
              </a:rPr>
              <a:t>The key to following the process is to recognize that the longer you do it, the better you will get at it.</a:t>
            </a:r>
          </a:p>
          <a:p>
            <a:pPr marL="0" indent="0" eaLnBrk="1" hangingPunct="1">
              <a:defRPr/>
            </a:pPr>
            <a:endParaRPr lang="en-US" dirty="0" smtClean="0">
              <a:cs typeface="+mn-cs"/>
            </a:endParaRPr>
          </a:p>
          <a:p>
            <a:pPr marL="0" indent="0" eaLnBrk="1" hangingPunct="1">
              <a:defRPr/>
            </a:pPr>
            <a:r>
              <a:rPr lang="en-US" dirty="0" smtClean="0">
                <a:cs typeface="+mn-cs"/>
              </a:rPr>
              <a:t>What is most exciting is that, as your process fidelity improves, so will your job performance.</a:t>
            </a:r>
          </a:p>
          <a:p>
            <a:pPr marL="0" indent="0" eaLnBrk="1" hangingPunct="1">
              <a:defRPr/>
            </a:pPr>
            <a:endParaRPr lang="en-US" dirty="0" smtClean="0">
              <a:cs typeface="+mn-cs"/>
            </a:endParaRPr>
          </a:p>
          <a:p>
            <a:pPr marL="0" indent="0" eaLnBrk="1" hangingPunct="1">
              <a:defRPr/>
            </a:pPr>
            <a:r>
              <a:rPr lang="en-US" dirty="0" smtClean="0">
                <a:cs typeface="+mn-cs"/>
              </a:rPr>
              <a:t>This in turn will improve</a:t>
            </a:r>
          </a:p>
          <a:p>
            <a:pPr marL="339725" indent="-166688" eaLnBrk="1" hangingPunct="1">
              <a:buFontTx/>
              <a:buChar char="•"/>
              <a:defRPr/>
            </a:pPr>
            <a:r>
              <a:rPr lang="en-US" dirty="0" smtClean="0">
                <a:cs typeface="+mn-cs"/>
              </a:rPr>
              <a:t>your pride in your work</a:t>
            </a:r>
          </a:p>
          <a:p>
            <a:pPr marL="339725" indent="-166688" eaLnBrk="1" hangingPunct="1">
              <a:buFontTx/>
              <a:buChar char="•"/>
              <a:defRPr/>
            </a:pPr>
            <a:r>
              <a:rPr lang="en-US" dirty="0" smtClean="0">
                <a:cs typeface="+mn-cs"/>
              </a:rPr>
              <a:t>the quality of your products </a:t>
            </a:r>
          </a:p>
          <a:p>
            <a:pPr marL="339725" indent="-166688" eaLnBrk="1" hangingPunct="1">
              <a:buFontTx/>
              <a:buChar char="•"/>
              <a:defRPr/>
            </a:pPr>
            <a:r>
              <a:rPr lang="en-US" dirty="0" smtClean="0">
                <a:cs typeface="+mn-cs"/>
              </a:rPr>
              <a:t>your credibility with management</a:t>
            </a:r>
          </a:p>
          <a:p>
            <a:pPr marL="339725" indent="-166688" eaLnBrk="1" hangingPunct="1">
              <a:buFontTx/>
              <a:buChar char="•"/>
              <a:defRPr/>
            </a:pPr>
            <a:r>
              <a:rPr lang="en-US" dirty="0" smtClean="0">
                <a:cs typeface="+mn-cs"/>
              </a:rPr>
              <a:t>how management values you as an employee</a:t>
            </a:r>
          </a:p>
        </p:txBody>
      </p:sp>
    </p:spTree>
    <p:extLst>
      <p:ext uri="{BB962C8B-B14F-4D97-AF65-F5344CB8AC3E}">
        <p14:creationId xmlns:p14="http://schemas.microsoft.com/office/powerpoint/2010/main" val="12114928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570" name="Rectangle 2"/>
          <p:cNvSpPr>
            <a:spLocks noGrp="1" noChangeArrowheads="1"/>
          </p:cNvSpPr>
          <p:nvPr>
            <p:ph type="title"/>
          </p:nvPr>
        </p:nvSpPr>
        <p:spPr/>
        <p:txBody>
          <a:bodyPr/>
          <a:lstStyle/>
          <a:p>
            <a:pPr eaLnBrk="1" hangingPunct="1">
              <a:defRPr/>
            </a:pPr>
            <a:r>
              <a:rPr lang="en-US" smtClean="0">
                <a:cs typeface="+mj-cs"/>
              </a:rPr>
              <a:t>Maintaining the Plan</a:t>
            </a:r>
          </a:p>
        </p:txBody>
      </p:sp>
      <p:sp>
        <p:nvSpPr>
          <p:cNvPr id="1133571" name="Rectangle 3"/>
          <p:cNvSpPr>
            <a:spLocks noGrp="1" noChangeArrowheads="1"/>
          </p:cNvSpPr>
          <p:nvPr>
            <p:ph idx="1"/>
          </p:nvPr>
        </p:nvSpPr>
        <p:spPr/>
        <p:txBody>
          <a:bodyPr/>
          <a:lstStyle/>
          <a:p>
            <a:pPr marL="0" indent="0" eaLnBrk="1" hangingPunct="1">
              <a:defRPr/>
            </a:pPr>
            <a:r>
              <a:rPr lang="en-US" smtClean="0">
                <a:cs typeface="+mn-cs"/>
              </a:rPr>
              <a:t>Challenging and dynamic fields like software face constant change.</a:t>
            </a:r>
          </a:p>
          <a:p>
            <a:pPr marL="0" indent="0" eaLnBrk="1" hangingPunct="1">
              <a:defRPr/>
            </a:pPr>
            <a:endParaRPr lang="en-US" smtClean="0">
              <a:cs typeface="+mn-cs"/>
            </a:endParaRPr>
          </a:p>
          <a:p>
            <a:pPr marL="0" indent="0" eaLnBrk="1" hangingPunct="1">
              <a:defRPr/>
            </a:pPr>
            <a:r>
              <a:rPr lang="en-US" smtClean="0">
                <a:cs typeface="+mn-cs"/>
              </a:rPr>
              <a:t>As we develop products, we learn more about what is needed, how to build it, and how to improve it.</a:t>
            </a:r>
          </a:p>
          <a:p>
            <a:pPr marL="0" indent="0" eaLnBrk="1" hangingPunct="1">
              <a:defRPr/>
            </a:pPr>
            <a:endParaRPr lang="en-US" smtClean="0">
              <a:cs typeface="+mn-cs"/>
            </a:endParaRPr>
          </a:p>
          <a:p>
            <a:pPr marL="0" indent="0" eaLnBrk="1" hangingPunct="1">
              <a:defRPr/>
            </a:pPr>
            <a:r>
              <a:rPr lang="en-US" smtClean="0">
                <a:cs typeface="+mn-cs"/>
              </a:rPr>
              <a:t>To incorporate this continual learning, we must update our plans.</a:t>
            </a:r>
          </a:p>
          <a:p>
            <a:pPr marL="0" indent="0" eaLnBrk="1" hangingPunct="1">
              <a:defRPr/>
            </a:pPr>
            <a:endParaRPr lang="en-US" smtClean="0">
              <a:cs typeface="+mn-cs"/>
            </a:endParaRPr>
          </a:p>
          <a:p>
            <a:pPr marL="0" indent="0" eaLnBrk="1" hangingPunct="1">
              <a:defRPr/>
            </a:pPr>
            <a:r>
              <a:rPr lang="en-US" smtClean="0">
                <a:cs typeface="+mn-cs"/>
              </a:rPr>
              <a:t>Keep old plan copies, but don</a:t>
            </a:r>
            <a:r>
              <a:rPr lang="ja-JP" altLang="en-US" smtClean="0">
                <a:latin typeface="Arial"/>
                <a:cs typeface="+mn-cs"/>
              </a:rPr>
              <a:t>’</a:t>
            </a:r>
            <a:r>
              <a:rPr lang="en-US" smtClean="0">
                <a:cs typeface="+mn-cs"/>
              </a:rPr>
              <a:t>t hesitate to change the plan.</a:t>
            </a:r>
          </a:p>
          <a:p>
            <a:pPr marL="0" indent="0" eaLnBrk="1" hangingPunct="1">
              <a:defRPr/>
            </a:pPr>
            <a:endParaRPr lang="en-US" smtClean="0">
              <a:cs typeface="+mn-cs"/>
            </a:endParaRPr>
          </a:p>
          <a:p>
            <a:pPr marL="0" indent="0" eaLnBrk="1" hangingPunct="1">
              <a:defRPr/>
            </a:pPr>
            <a:r>
              <a:rPr lang="en-US" smtClean="0">
                <a:cs typeface="+mn-cs"/>
              </a:rPr>
              <a:t>If you don</a:t>
            </a:r>
            <a:r>
              <a:rPr lang="ja-JP" altLang="en-US" smtClean="0">
                <a:latin typeface="Arial"/>
                <a:cs typeface="+mn-cs"/>
              </a:rPr>
              <a:t>’</a:t>
            </a:r>
            <a:r>
              <a:rPr lang="en-US" smtClean="0">
                <a:cs typeface="+mn-cs"/>
              </a:rPr>
              <a:t>t, you will not be able to track and report on the work. </a:t>
            </a:r>
          </a:p>
        </p:txBody>
      </p:sp>
    </p:spTree>
    <p:extLst>
      <p:ext uri="{BB962C8B-B14F-4D97-AF65-F5344CB8AC3E}">
        <p14:creationId xmlns:p14="http://schemas.microsoft.com/office/powerpoint/2010/main" val="177656165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4594" name="Rectangle 2"/>
          <p:cNvSpPr>
            <a:spLocks noGrp="1" noChangeArrowheads="1"/>
          </p:cNvSpPr>
          <p:nvPr>
            <p:ph type="title"/>
          </p:nvPr>
        </p:nvSpPr>
        <p:spPr/>
        <p:txBody>
          <a:bodyPr/>
          <a:lstStyle/>
          <a:p>
            <a:pPr eaLnBrk="1" hangingPunct="1">
              <a:defRPr/>
            </a:pPr>
            <a:r>
              <a:rPr lang="en-US" dirty="0" smtClean="0">
                <a:cs typeface="+mj-cs"/>
              </a:rPr>
              <a:t>Tracking Product Quality</a:t>
            </a:r>
          </a:p>
        </p:txBody>
      </p:sp>
      <p:sp>
        <p:nvSpPr>
          <p:cNvPr id="1134595" name="Rectangle 3"/>
          <p:cNvSpPr>
            <a:spLocks noGrp="1" noChangeArrowheads="1"/>
          </p:cNvSpPr>
          <p:nvPr>
            <p:ph idx="1"/>
          </p:nvPr>
        </p:nvSpPr>
        <p:spPr/>
        <p:txBody>
          <a:bodyPr/>
          <a:lstStyle/>
          <a:p>
            <a:pPr marL="0" indent="0" eaLnBrk="1" hangingPunct="1">
              <a:defRPr/>
            </a:pPr>
            <a:r>
              <a:rPr lang="en-US" dirty="0" smtClean="0">
                <a:cs typeface="+mn-cs"/>
              </a:rPr>
              <a:t>The PSP data provide a wealth of information that help you</a:t>
            </a:r>
          </a:p>
          <a:p>
            <a:pPr marL="339725" indent="-166688" eaLnBrk="1" hangingPunct="1">
              <a:buFontTx/>
              <a:buChar char="•"/>
              <a:defRPr/>
            </a:pPr>
            <a:r>
              <a:rPr lang="en-US" dirty="0" smtClean="0">
                <a:cs typeface="+mn-cs"/>
              </a:rPr>
              <a:t>manage the quality of your work as you do it</a:t>
            </a:r>
          </a:p>
          <a:p>
            <a:pPr marL="339725" indent="-166688" eaLnBrk="1" hangingPunct="1">
              <a:buFontTx/>
              <a:buChar char="•"/>
              <a:defRPr/>
            </a:pPr>
            <a:r>
              <a:rPr lang="en-US" dirty="0" smtClean="0">
                <a:cs typeface="+mn-cs"/>
              </a:rPr>
              <a:t>assess and improve the quality of each process step</a:t>
            </a:r>
          </a:p>
          <a:p>
            <a:pPr marL="339725" indent="-166688" eaLnBrk="1" hangingPunct="1">
              <a:buFontTx/>
              <a:buChar char="•"/>
              <a:defRPr/>
            </a:pPr>
            <a:r>
              <a:rPr lang="en-US" dirty="0" smtClean="0">
                <a:cs typeface="+mn-cs"/>
              </a:rPr>
              <a:t>evaluate the quality of your products as you build them</a:t>
            </a:r>
          </a:p>
          <a:p>
            <a:pPr marL="339725" indent="-166688" eaLnBrk="1" hangingPunct="1">
              <a:buFontTx/>
              <a:buChar char="•"/>
              <a:defRPr/>
            </a:pPr>
            <a:r>
              <a:rPr lang="en-US" dirty="0" smtClean="0">
                <a:cs typeface="+mn-cs"/>
              </a:rPr>
              <a:t>decide which products have marginal quality and should </a:t>
            </a:r>
            <a:br>
              <a:rPr lang="en-US" dirty="0" smtClean="0">
                <a:cs typeface="+mn-cs"/>
              </a:rPr>
            </a:br>
            <a:r>
              <a:rPr lang="en-US" dirty="0" smtClean="0">
                <a:cs typeface="+mn-cs"/>
              </a:rPr>
              <a:t>be reworked</a:t>
            </a:r>
          </a:p>
          <a:p>
            <a:pPr marL="0" indent="0" eaLnBrk="1" hangingPunct="1">
              <a:defRPr/>
            </a:pPr>
            <a:endParaRPr lang="en-US" dirty="0" smtClean="0">
              <a:cs typeface="+mn-cs"/>
            </a:endParaRPr>
          </a:p>
          <a:p>
            <a:pPr marL="0" indent="0" eaLnBrk="1" hangingPunct="1">
              <a:defRPr/>
            </a:pPr>
            <a:r>
              <a:rPr lang="en-US" dirty="0" smtClean="0">
                <a:cs typeface="+mn-cs"/>
              </a:rPr>
              <a:t>The most useful quality measures are yield, A/FR, review rates, defects/size, and PQI.</a:t>
            </a:r>
          </a:p>
          <a:p>
            <a:pPr marL="0" indent="0" eaLnBrk="1" hangingPunct="1">
              <a:defRPr/>
            </a:pPr>
            <a:endParaRPr lang="en-US" dirty="0" smtClean="0">
              <a:cs typeface="+mn-cs"/>
            </a:endParaRPr>
          </a:p>
          <a:p>
            <a:pPr marL="0" indent="0" eaLnBrk="1" hangingPunct="1">
              <a:defRPr/>
            </a:pPr>
            <a:endParaRPr lang="en-US" dirty="0" smtClean="0">
              <a:cs typeface="+mn-cs"/>
            </a:endParaRPr>
          </a:p>
          <a:p>
            <a:pPr marL="0" indent="0" eaLnBrk="1" hangingPunct="1">
              <a:defRPr/>
            </a:pPr>
            <a:endParaRPr lang="en-US" dirty="0" smtClean="0">
              <a:cs typeface="+mn-cs"/>
            </a:endParaRPr>
          </a:p>
        </p:txBody>
      </p:sp>
    </p:spTree>
    <p:extLst>
      <p:ext uri="{BB962C8B-B14F-4D97-AF65-F5344CB8AC3E}">
        <p14:creationId xmlns:p14="http://schemas.microsoft.com/office/powerpoint/2010/main" val="5340242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4290" name="Rectangle 2"/>
          <p:cNvSpPr>
            <a:spLocks noGrp="1" noChangeArrowheads="1"/>
          </p:cNvSpPr>
          <p:nvPr>
            <p:ph type="title"/>
          </p:nvPr>
        </p:nvSpPr>
        <p:spPr/>
        <p:txBody>
          <a:bodyPr/>
          <a:lstStyle/>
          <a:p>
            <a:r>
              <a:rPr lang="en-US" dirty="0" smtClean="0"/>
              <a:t>Defect Data by Phase</a:t>
            </a:r>
          </a:p>
        </p:txBody>
      </p:sp>
      <p:sp>
        <p:nvSpPr>
          <p:cNvPr id="5" name="Content Placeholder 4"/>
          <p:cNvSpPr>
            <a:spLocks noGrp="1"/>
          </p:cNvSpPr>
          <p:nvPr>
            <p:ph sz="half" idx="1"/>
          </p:nvPr>
        </p:nvSpPr>
        <p:spPr/>
        <p:txBody>
          <a:bodyPr/>
          <a:lstStyle/>
          <a:p>
            <a:endParaRPr lang="en-US"/>
          </a:p>
        </p:txBody>
      </p:sp>
      <p:sp>
        <p:nvSpPr>
          <p:cNvPr id="2" name="Content Placeholder 1"/>
          <p:cNvSpPr>
            <a:spLocks noGrp="1"/>
          </p:cNvSpPr>
          <p:nvPr>
            <p:ph sz="half" idx="2"/>
          </p:nvPr>
        </p:nvSpPr>
        <p:spPr/>
        <p:txBody>
          <a:bodyPr/>
          <a:lstStyle/>
          <a:p>
            <a:r>
              <a:rPr lang="en-US" smtClean="0"/>
              <a:t>With the PSP data, TSP tools can display lots of useful information.</a:t>
            </a:r>
          </a:p>
          <a:p>
            <a:endParaRPr lang="en-US" smtClean="0"/>
          </a:p>
          <a:p>
            <a:r>
              <a:rPr lang="en-US" smtClean="0"/>
              <a:t>One example is the  percentage of actual or planned defects injected by phase.</a:t>
            </a:r>
          </a:p>
          <a:p>
            <a:endParaRPr lang="en-US" smtClean="0"/>
          </a:p>
          <a:p>
            <a:r>
              <a:rPr lang="en-US" smtClean="0"/>
              <a:t>Another is the defect distribution removed by phase.</a:t>
            </a:r>
            <a:endParaRPr lang="en-US" dirty="0"/>
          </a:p>
        </p:txBody>
      </p:sp>
      <p:grpSp>
        <p:nvGrpSpPr>
          <p:cNvPr id="11" name="Group 11"/>
          <p:cNvGrpSpPr>
            <a:grpSpLocks/>
          </p:cNvGrpSpPr>
          <p:nvPr/>
        </p:nvGrpSpPr>
        <p:grpSpPr bwMode="auto">
          <a:xfrm>
            <a:off x="357386" y="1092398"/>
            <a:ext cx="4178133" cy="4620137"/>
            <a:chOff x="2929" y="987"/>
            <a:chExt cx="2798" cy="3094"/>
          </a:xfrm>
        </p:grpSpPr>
        <p:pic>
          <p:nvPicPr>
            <p:cNvPr id="12"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9" y="987"/>
              <a:ext cx="2798" cy="154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3"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9" y="2537"/>
              <a:ext cx="2798" cy="154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grpSp>
    </p:spTree>
    <p:extLst>
      <p:ext uri="{BB962C8B-B14F-4D97-AF65-F5344CB8AC3E}">
        <p14:creationId xmlns:p14="http://schemas.microsoft.com/office/powerpoint/2010/main" val="28942493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ChangeArrowheads="1"/>
          </p:cNvSpPr>
          <p:nvPr>
            <p:ph type="title"/>
          </p:nvPr>
        </p:nvSpPr>
        <p:spPr/>
        <p:txBody>
          <a:bodyPr/>
          <a:lstStyle/>
          <a:p>
            <a:r>
              <a:rPr lang="en-US" smtClean="0"/>
              <a:t>Working in Teams</a:t>
            </a:r>
          </a:p>
        </p:txBody>
      </p:sp>
      <p:sp>
        <p:nvSpPr>
          <p:cNvPr id="1121283" name="Rectangle 3"/>
          <p:cNvSpPr>
            <a:spLocks noGrp="1" noChangeArrowheads="1"/>
          </p:cNvSpPr>
          <p:nvPr>
            <p:ph idx="1"/>
          </p:nvPr>
        </p:nvSpPr>
        <p:spPr/>
        <p:txBody>
          <a:bodyPr>
            <a:normAutofit fontScale="92500" lnSpcReduction="10000"/>
          </a:bodyPr>
          <a:lstStyle/>
          <a:p>
            <a:r>
              <a:rPr lang="en-US" dirty="0" smtClean="0"/>
              <a:t>Successful teams are both satisfying and rare.</a:t>
            </a:r>
          </a:p>
          <a:p>
            <a:r>
              <a:rPr lang="en-US" dirty="0" smtClean="0"/>
              <a:t>Although many teams come close to meeting their product and business goals, they often do so at the expense of the team.</a:t>
            </a:r>
          </a:p>
          <a:p>
            <a:r>
              <a:rPr lang="ja-JP" altLang="en-US" dirty="0" smtClean="0"/>
              <a:t>“</a:t>
            </a:r>
            <a:r>
              <a:rPr lang="en-US" dirty="0" smtClean="0"/>
              <a:t>There is something magical about an effective team.</a:t>
            </a:r>
          </a:p>
          <a:p>
            <a:pPr lvl="1"/>
            <a:r>
              <a:rPr lang="en-US" i="1" dirty="0" smtClean="0"/>
              <a:t>It has an ethic, an attitude, and an energy that permeate everything </a:t>
            </a:r>
            <a:br>
              <a:rPr lang="en-US" i="1" dirty="0" smtClean="0"/>
            </a:br>
            <a:r>
              <a:rPr lang="en-US" i="1" dirty="0" smtClean="0"/>
              <a:t>it does.</a:t>
            </a:r>
          </a:p>
          <a:p>
            <a:pPr lvl="1"/>
            <a:r>
              <a:rPr lang="en-US" i="1" dirty="0" smtClean="0"/>
              <a:t>The teammates support one another.</a:t>
            </a:r>
          </a:p>
          <a:p>
            <a:pPr lvl="1"/>
            <a:r>
              <a:rPr lang="en-US" i="1" dirty="0" smtClean="0"/>
              <a:t>They intuitively know when and how to help.</a:t>
            </a:r>
          </a:p>
          <a:p>
            <a:pPr lvl="1"/>
            <a:r>
              <a:rPr lang="en-US" i="1" dirty="0" smtClean="0"/>
              <a:t>They rally around at just the right time.</a:t>
            </a:r>
          </a:p>
          <a:p>
            <a:pPr lvl="1"/>
            <a:r>
              <a:rPr lang="en-US" i="1" dirty="0" smtClean="0"/>
              <a:t>The members are part of a common effort.</a:t>
            </a:r>
          </a:p>
          <a:p>
            <a:pPr lvl="1"/>
            <a:r>
              <a:rPr lang="en-US" i="1" dirty="0" smtClean="0"/>
              <a:t>They have a sense of belonging and a feeling of camaraderie.</a:t>
            </a:r>
            <a:r>
              <a:rPr lang="ja-JP" altLang="en-US" i="1" dirty="0" smtClean="0"/>
              <a:t>”</a:t>
            </a:r>
            <a:endParaRPr lang="en-US" i="1" dirty="0" smtClean="0"/>
          </a:p>
          <a:p>
            <a:r>
              <a:rPr lang="en-US" dirty="0" smtClean="0"/>
              <a:t>	- Introduction to the TEAM Software Process, Watts Humphrey</a:t>
            </a:r>
          </a:p>
          <a:p>
            <a:endParaRPr lang="en-US" dirty="0" smtClean="0"/>
          </a:p>
          <a:p>
            <a:r>
              <a:rPr lang="en-US" dirty="0" smtClean="0"/>
              <a:t>This is what we call a </a:t>
            </a:r>
            <a:r>
              <a:rPr lang="ja-JP" altLang="en-US" dirty="0" smtClean="0"/>
              <a:t>“</a:t>
            </a:r>
            <a:r>
              <a:rPr lang="en-US" dirty="0" smtClean="0"/>
              <a:t>jelled team.</a:t>
            </a:r>
            <a:r>
              <a:rPr lang="ja-JP" altLang="en-US" dirty="0" smtClean="0"/>
              <a:t>”</a:t>
            </a:r>
            <a:endParaRPr lang="en-US" dirty="0" smtClean="0"/>
          </a:p>
        </p:txBody>
      </p:sp>
    </p:spTree>
    <p:extLst>
      <p:ext uri="{BB962C8B-B14F-4D97-AF65-F5344CB8AC3E}">
        <p14:creationId xmlns:p14="http://schemas.microsoft.com/office/powerpoint/2010/main" val="1017355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2242" name="Rectangle 2"/>
          <p:cNvSpPr>
            <a:spLocks noGrp="1" noChangeArrowheads="1"/>
          </p:cNvSpPr>
          <p:nvPr>
            <p:ph type="title"/>
          </p:nvPr>
        </p:nvSpPr>
        <p:spPr/>
        <p:txBody>
          <a:bodyPr/>
          <a:lstStyle/>
          <a:p>
            <a:pPr defTabSz="722313" eaLnBrk="1" hangingPunct="1">
              <a:defRPr/>
            </a:pPr>
            <a:r>
              <a:rPr lang="en-US" dirty="0" smtClean="0">
                <a:cs typeface="+mj-cs"/>
              </a:rPr>
              <a:t>Selected TSP Quality Profiles</a:t>
            </a:r>
          </a:p>
        </p:txBody>
      </p:sp>
      <p:pic>
        <p:nvPicPr>
          <p:cNvPr id="55298" name="Picture 21" descr="S4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8874" y="1092398"/>
            <a:ext cx="8428200" cy="45528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25939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5618" name="Rectangle 2"/>
          <p:cNvSpPr>
            <a:spLocks noGrp="1" noChangeArrowheads="1"/>
          </p:cNvSpPr>
          <p:nvPr>
            <p:ph type="title"/>
          </p:nvPr>
        </p:nvSpPr>
        <p:spPr/>
        <p:txBody>
          <a:bodyPr/>
          <a:lstStyle/>
          <a:p>
            <a:pPr eaLnBrk="1" hangingPunct="1">
              <a:defRPr/>
            </a:pPr>
            <a:r>
              <a:rPr lang="en-US" smtClean="0">
                <a:cs typeface="+mj-cs"/>
              </a:rPr>
              <a:t>Tracking and Reporting Progress</a:t>
            </a:r>
          </a:p>
        </p:txBody>
      </p:sp>
      <p:sp>
        <p:nvSpPr>
          <p:cNvPr id="1135619" name="Rectangle 3"/>
          <p:cNvSpPr>
            <a:spLocks noGrp="1" noChangeArrowheads="1"/>
          </p:cNvSpPr>
          <p:nvPr>
            <p:ph idx="1"/>
          </p:nvPr>
        </p:nvSpPr>
        <p:spPr>
          <a:xfrm>
            <a:off x="401933" y="1081757"/>
            <a:ext cx="8320035" cy="5165876"/>
          </a:xfrm>
        </p:spPr>
        <p:txBody>
          <a:bodyPr>
            <a:normAutofit lnSpcReduction="10000"/>
          </a:bodyPr>
          <a:lstStyle/>
          <a:p>
            <a:pPr marL="0" indent="0" eaLnBrk="1" hangingPunct="1">
              <a:lnSpc>
                <a:spcPct val="110000"/>
              </a:lnSpc>
              <a:spcBef>
                <a:spcPts val="600"/>
              </a:spcBef>
              <a:defRPr/>
            </a:pPr>
            <a:r>
              <a:rPr lang="en-US" dirty="0" smtClean="0">
                <a:cs typeface="+mn-cs"/>
              </a:rPr>
              <a:t>Managers always have questions and the less they know, the more </a:t>
            </a:r>
            <a:br>
              <a:rPr lang="en-US" dirty="0" smtClean="0">
                <a:cs typeface="+mn-cs"/>
              </a:rPr>
            </a:br>
            <a:r>
              <a:rPr lang="en-US" dirty="0" smtClean="0">
                <a:cs typeface="+mn-cs"/>
              </a:rPr>
              <a:t>they ask.</a:t>
            </a:r>
          </a:p>
          <a:p>
            <a:pPr marL="339725" indent="-166688" eaLnBrk="1" hangingPunct="1">
              <a:lnSpc>
                <a:spcPct val="110000"/>
              </a:lnSpc>
              <a:spcBef>
                <a:spcPts val="600"/>
              </a:spcBef>
              <a:buFontTx/>
              <a:buChar char="•"/>
              <a:defRPr/>
            </a:pPr>
            <a:r>
              <a:rPr lang="en-US" dirty="0" smtClean="0">
                <a:cs typeface="+mn-cs"/>
              </a:rPr>
              <a:t>Is the team falling behind?</a:t>
            </a:r>
          </a:p>
          <a:p>
            <a:pPr marL="339725" indent="-166688" eaLnBrk="1" hangingPunct="1">
              <a:lnSpc>
                <a:spcPct val="110000"/>
              </a:lnSpc>
              <a:spcBef>
                <a:spcPts val="600"/>
              </a:spcBef>
              <a:buFontTx/>
              <a:buChar char="•"/>
              <a:defRPr/>
            </a:pPr>
            <a:r>
              <a:rPr lang="en-US" dirty="0" smtClean="0">
                <a:cs typeface="+mn-cs"/>
              </a:rPr>
              <a:t>Is everybody working hard?</a:t>
            </a:r>
          </a:p>
          <a:p>
            <a:pPr marL="339725" indent="-166688" eaLnBrk="1" hangingPunct="1">
              <a:lnSpc>
                <a:spcPct val="110000"/>
              </a:lnSpc>
              <a:spcBef>
                <a:spcPts val="600"/>
              </a:spcBef>
              <a:buFontTx/>
              <a:buChar char="•"/>
              <a:defRPr/>
            </a:pPr>
            <a:r>
              <a:rPr lang="en-US" dirty="0" smtClean="0">
                <a:cs typeface="+mn-cs"/>
              </a:rPr>
              <a:t>Will they meet the next milestone?</a:t>
            </a:r>
          </a:p>
          <a:p>
            <a:pPr marL="339725" indent="-166688" eaLnBrk="1" hangingPunct="1">
              <a:lnSpc>
                <a:spcPct val="110000"/>
              </a:lnSpc>
              <a:spcBef>
                <a:spcPts val="600"/>
              </a:spcBef>
              <a:buFontTx/>
              <a:buChar char="•"/>
              <a:defRPr/>
            </a:pPr>
            <a:r>
              <a:rPr lang="en-US" dirty="0" smtClean="0">
                <a:cs typeface="+mn-cs"/>
              </a:rPr>
              <a:t>What can I do to keep them on schedule?</a:t>
            </a:r>
          </a:p>
          <a:p>
            <a:pPr marL="339725" indent="-166688" eaLnBrk="1" hangingPunct="1">
              <a:lnSpc>
                <a:spcPct val="110000"/>
              </a:lnSpc>
              <a:spcBef>
                <a:spcPts val="600"/>
              </a:spcBef>
              <a:buFontTx/>
              <a:buChar char="•"/>
              <a:defRPr/>
            </a:pPr>
            <a:r>
              <a:rPr lang="en-US" dirty="0" smtClean="0">
                <a:cs typeface="+mn-cs"/>
              </a:rPr>
              <a:t>What can I tell senior management about project status?</a:t>
            </a:r>
          </a:p>
          <a:p>
            <a:pPr marL="0" indent="0" eaLnBrk="1" hangingPunct="1">
              <a:lnSpc>
                <a:spcPct val="110000"/>
              </a:lnSpc>
              <a:spcBef>
                <a:spcPts val="600"/>
              </a:spcBef>
              <a:defRPr/>
            </a:pPr>
            <a:endParaRPr lang="en-US" sz="800" dirty="0" smtClean="0">
              <a:cs typeface="+mn-cs"/>
            </a:endParaRPr>
          </a:p>
          <a:p>
            <a:pPr marL="0" indent="0" eaLnBrk="1" hangingPunct="1">
              <a:lnSpc>
                <a:spcPct val="110000"/>
              </a:lnSpc>
              <a:spcBef>
                <a:spcPts val="600"/>
              </a:spcBef>
              <a:defRPr/>
            </a:pPr>
            <a:r>
              <a:rPr lang="en-US" dirty="0" smtClean="0">
                <a:cs typeface="+mn-cs"/>
              </a:rPr>
              <a:t>To be a self-directed team, you need management</a:t>
            </a:r>
            <a:r>
              <a:rPr lang="ja-JP" altLang="en-US" dirty="0" smtClean="0">
                <a:latin typeface="Arial"/>
                <a:cs typeface="+mn-cs"/>
              </a:rPr>
              <a:t>’</a:t>
            </a:r>
            <a:r>
              <a:rPr lang="en-US" dirty="0" smtClean="0">
                <a:cs typeface="+mn-cs"/>
              </a:rPr>
              <a:t>s trust.</a:t>
            </a:r>
          </a:p>
          <a:p>
            <a:pPr marL="0" indent="0" eaLnBrk="1" hangingPunct="1">
              <a:lnSpc>
                <a:spcPct val="110000"/>
              </a:lnSpc>
              <a:spcBef>
                <a:spcPts val="600"/>
              </a:spcBef>
              <a:defRPr/>
            </a:pPr>
            <a:endParaRPr lang="en-US" sz="900" dirty="0" smtClean="0">
              <a:cs typeface="+mn-cs"/>
            </a:endParaRPr>
          </a:p>
          <a:p>
            <a:pPr marL="0" indent="0" eaLnBrk="1" hangingPunct="1">
              <a:lnSpc>
                <a:spcPct val="110000"/>
              </a:lnSpc>
              <a:spcBef>
                <a:spcPts val="600"/>
              </a:spcBef>
              <a:defRPr/>
            </a:pPr>
            <a:r>
              <a:rPr lang="en-US" dirty="0" smtClean="0">
                <a:cs typeface="+mn-cs"/>
              </a:rPr>
              <a:t>To keep management</a:t>
            </a:r>
            <a:r>
              <a:rPr lang="ja-JP" altLang="en-US" dirty="0" smtClean="0">
                <a:latin typeface="Arial"/>
                <a:cs typeface="+mn-cs"/>
              </a:rPr>
              <a:t>’</a:t>
            </a:r>
            <a:r>
              <a:rPr lang="en-US" dirty="0" smtClean="0">
                <a:cs typeface="+mn-cs"/>
              </a:rPr>
              <a:t>s trust, answer these questions before they think to ask them.</a:t>
            </a:r>
          </a:p>
          <a:p>
            <a:pPr marL="0" indent="0" eaLnBrk="1" hangingPunct="1">
              <a:lnSpc>
                <a:spcPct val="110000"/>
              </a:lnSpc>
              <a:spcBef>
                <a:spcPts val="600"/>
              </a:spcBef>
              <a:defRPr/>
            </a:pPr>
            <a:endParaRPr lang="en-US" sz="900" dirty="0" smtClean="0">
              <a:cs typeface="+mn-cs"/>
            </a:endParaRPr>
          </a:p>
          <a:p>
            <a:pPr marL="0" indent="0" eaLnBrk="1" hangingPunct="1">
              <a:lnSpc>
                <a:spcPct val="110000"/>
              </a:lnSpc>
              <a:spcBef>
                <a:spcPts val="600"/>
              </a:spcBef>
              <a:defRPr/>
            </a:pPr>
            <a:r>
              <a:rPr lang="en-US" dirty="0" smtClean="0">
                <a:cs typeface="+mn-cs"/>
              </a:rPr>
              <a:t>This takes data, analysis, and regular reporting.</a:t>
            </a:r>
          </a:p>
          <a:p>
            <a:pPr marL="0" indent="0" eaLnBrk="1" hangingPunct="1">
              <a:lnSpc>
                <a:spcPct val="110000"/>
              </a:lnSpc>
              <a:spcBef>
                <a:spcPts val="600"/>
              </a:spcBef>
              <a:defRPr/>
            </a:pPr>
            <a:endParaRPr lang="en-US" dirty="0" smtClean="0">
              <a:cs typeface="+mn-cs"/>
            </a:endParaRPr>
          </a:p>
          <a:p>
            <a:pPr marL="0" indent="0" eaLnBrk="1" hangingPunct="1">
              <a:lnSpc>
                <a:spcPct val="110000"/>
              </a:lnSpc>
              <a:spcBef>
                <a:spcPts val="600"/>
              </a:spcBef>
              <a:defRPr/>
            </a:pPr>
            <a:endParaRPr lang="en-US" dirty="0" smtClean="0">
              <a:cs typeface="+mn-cs"/>
            </a:endParaRPr>
          </a:p>
        </p:txBody>
      </p:sp>
    </p:spTree>
    <p:extLst>
      <p:ext uri="{BB962C8B-B14F-4D97-AF65-F5344CB8AC3E}">
        <p14:creationId xmlns:p14="http://schemas.microsoft.com/office/powerpoint/2010/main" val="231354170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62" name="Rectangle 2"/>
          <p:cNvSpPr>
            <a:spLocks noGrp="1" noChangeArrowheads="1"/>
          </p:cNvSpPr>
          <p:nvPr>
            <p:ph type="title"/>
          </p:nvPr>
        </p:nvSpPr>
        <p:spPr/>
        <p:txBody>
          <a:bodyPr/>
          <a:lstStyle/>
          <a:p>
            <a:r>
              <a:rPr lang="en-US" smtClean="0"/>
              <a:t>Project Progress Indicators</a:t>
            </a:r>
          </a:p>
        </p:txBody>
      </p:sp>
      <p:sp>
        <p:nvSpPr>
          <p:cNvPr id="1167367" name="Rectangle 7"/>
          <p:cNvSpPr>
            <a:spLocks noGrp="1" noChangeArrowheads="1"/>
          </p:cNvSpPr>
          <p:nvPr>
            <p:ph idx="1"/>
          </p:nvPr>
        </p:nvSpPr>
        <p:spPr/>
        <p:txBody>
          <a:bodyPr/>
          <a:lstStyle/>
          <a:p>
            <a:r>
              <a:rPr lang="en-US" dirty="0" smtClean="0"/>
              <a:t>Inadequate working hours per week is often an early sign that the team is falling behind and needs management help.</a:t>
            </a: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33722" y="1898469"/>
            <a:ext cx="7767108" cy="4288567"/>
          </a:xfrm>
          <a:prstGeom prst="rect">
            <a:avLst/>
          </a:prstGeom>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cap="flat" cmpd="sng">
                <a:solidFill>
                  <a:srgbClr val="0066FF"/>
                </a:solidFill>
                <a:prstDash val="solid"/>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342132067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8387" name="Rectangle 3"/>
          <p:cNvSpPr>
            <a:spLocks noGrp="1" noChangeArrowheads="1"/>
          </p:cNvSpPr>
          <p:nvPr>
            <p:ph type="title"/>
          </p:nvPr>
        </p:nvSpPr>
        <p:spPr/>
        <p:txBody>
          <a:bodyPr/>
          <a:lstStyle/>
          <a:p>
            <a:r>
              <a:rPr lang="en-US" dirty="0" smtClean="0"/>
              <a:t>Weekly Team Data</a:t>
            </a:r>
          </a:p>
        </p:txBody>
      </p:sp>
      <p:sp>
        <p:nvSpPr>
          <p:cNvPr id="1168388" name="Rectangle 4"/>
          <p:cNvSpPr>
            <a:spLocks noGrp="1" noChangeArrowheads="1"/>
          </p:cNvSpPr>
          <p:nvPr>
            <p:ph idx="1"/>
          </p:nvPr>
        </p:nvSpPr>
        <p:spPr/>
        <p:txBody>
          <a:bodyPr/>
          <a:lstStyle/>
          <a:p>
            <a:r>
              <a:rPr lang="en-US" dirty="0" smtClean="0"/>
              <a:t>TSP teams review their status, progress, and plans every week.</a:t>
            </a:r>
          </a:p>
          <a:p>
            <a:r>
              <a:rPr lang="en-US" dirty="0" smtClean="0"/>
              <a:t>The weekly summary report provides all the data needed to precisely determine project status and rate of progress.</a:t>
            </a:r>
          </a:p>
          <a:p>
            <a:r>
              <a:rPr lang="en-US" dirty="0" smtClean="0"/>
              <a:t>These data provide the information you need for management reporting.</a:t>
            </a: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45728" y="3427983"/>
            <a:ext cx="8398717" cy="2598773"/>
          </a:xfrm>
          <a:prstGeom prst="rect">
            <a:avLst/>
          </a:prstGeom>
          <a:extLst>
            <a:ext uri="{91240B29-F687-4f45-9708-019B960494DF}">
              <a14:hiddenLine xmlns="" xmlns:a14="http://schemas.microsoft.com/office/drawing/2010/main" w="9525" cap="flat" cmpd="sng">
                <a:solidFill>
                  <a:srgbClr val="9C2108"/>
                </a:solidFill>
                <a:prstDash val="solid"/>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182437393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42" name="Rectangle 2"/>
          <p:cNvSpPr>
            <a:spLocks noGrp="1" noChangeArrowheads="1"/>
          </p:cNvSpPr>
          <p:nvPr>
            <p:ph type="title"/>
          </p:nvPr>
        </p:nvSpPr>
        <p:spPr/>
        <p:txBody>
          <a:bodyPr/>
          <a:lstStyle/>
          <a:p>
            <a:pPr eaLnBrk="1" hangingPunct="1">
              <a:defRPr/>
            </a:pPr>
            <a:r>
              <a:rPr lang="en-US" smtClean="0">
                <a:cs typeface="+mj-cs"/>
              </a:rPr>
              <a:t>Demonstrate Performance</a:t>
            </a:r>
          </a:p>
        </p:txBody>
      </p:sp>
      <p:sp>
        <p:nvSpPr>
          <p:cNvPr id="1136643" name="Rectangle 3"/>
          <p:cNvSpPr>
            <a:spLocks noGrp="1" noChangeArrowheads="1"/>
          </p:cNvSpPr>
          <p:nvPr>
            <p:ph idx="1"/>
          </p:nvPr>
        </p:nvSpPr>
        <p:spPr/>
        <p:txBody>
          <a:bodyPr/>
          <a:lstStyle/>
          <a:p>
            <a:pPr marL="0" indent="0" eaLnBrk="1" hangingPunct="1">
              <a:lnSpc>
                <a:spcPct val="90000"/>
              </a:lnSpc>
              <a:defRPr/>
            </a:pPr>
            <a:r>
              <a:rPr lang="en-US" smtClean="0">
                <a:cs typeface="+mn-cs"/>
              </a:rPr>
              <a:t>Good work is satisfying, profitable, and fun but it is also invisible.</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Today, most development organizations use crisis management.</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They typically work on the crises and ignore everything else.</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With the TSP, you will rarely have crises and never have schedule surprises.</a:t>
            </a:r>
          </a:p>
          <a:p>
            <a:pPr marL="0" indent="0" eaLnBrk="1" hangingPunct="1">
              <a:lnSpc>
                <a:spcPct val="90000"/>
              </a:lnSpc>
              <a:defRPr/>
            </a:pPr>
            <a:endParaRPr lang="en-US" smtClean="0">
              <a:cs typeface="+mn-cs"/>
            </a:endParaRPr>
          </a:p>
          <a:p>
            <a:pPr marL="0" indent="0" eaLnBrk="1" hangingPunct="1">
              <a:lnSpc>
                <a:spcPct val="90000"/>
              </a:lnSpc>
              <a:defRPr/>
            </a:pPr>
            <a:r>
              <a:rPr lang="en-US" smtClean="0">
                <a:cs typeface="+mn-cs"/>
              </a:rPr>
              <a:t>Unless you regularly advertise your successes, your work will not be noticed and you will lose management support.</a:t>
            </a:r>
          </a:p>
          <a:p>
            <a:pPr marL="0" indent="0" eaLnBrk="1" hangingPunct="1">
              <a:lnSpc>
                <a:spcPct val="90000"/>
              </a:lnSpc>
              <a:defRPr/>
            </a:pPr>
            <a:endParaRPr lang="en-US" smtClean="0">
              <a:cs typeface="+mn-cs"/>
            </a:endParaRPr>
          </a:p>
          <a:p>
            <a:pPr marL="0" indent="0" eaLnBrk="1" hangingPunct="1">
              <a:lnSpc>
                <a:spcPct val="90000"/>
              </a:lnSpc>
              <a:defRPr/>
            </a:pPr>
            <a:endParaRPr lang="en-US" smtClean="0">
              <a:cs typeface="+mn-cs"/>
            </a:endParaRPr>
          </a:p>
        </p:txBody>
      </p:sp>
    </p:spTree>
    <p:extLst>
      <p:ext uri="{BB962C8B-B14F-4D97-AF65-F5344CB8AC3E}">
        <p14:creationId xmlns:p14="http://schemas.microsoft.com/office/powerpoint/2010/main" val="37002797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490" name="Rectangle 2"/>
          <p:cNvSpPr>
            <a:spLocks noGrp="1" noChangeArrowheads="1"/>
          </p:cNvSpPr>
          <p:nvPr>
            <p:ph type="title"/>
          </p:nvPr>
        </p:nvSpPr>
        <p:spPr/>
        <p:txBody>
          <a:bodyPr/>
          <a:lstStyle/>
          <a:p>
            <a:pPr eaLnBrk="1" hangingPunct="1">
              <a:defRPr/>
            </a:pPr>
            <a:r>
              <a:rPr lang="en-US" smtClean="0">
                <a:cs typeface="+mj-cs"/>
              </a:rPr>
              <a:t>The Next Steps</a:t>
            </a:r>
          </a:p>
        </p:txBody>
      </p:sp>
      <p:sp>
        <p:nvSpPr>
          <p:cNvPr id="1087491" name="Rectangle 3"/>
          <p:cNvSpPr>
            <a:spLocks noGrp="1" noChangeArrowheads="1"/>
          </p:cNvSpPr>
          <p:nvPr>
            <p:ph idx="1"/>
          </p:nvPr>
        </p:nvSpPr>
        <p:spPr/>
        <p:txBody>
          <a:bodyPr/>
          <a:lstStyle/>
          <a:p>
            <a:pPr marL="0" indent="0" eaLnBrk="1" hangingPunct="1">
              <a:defRPr/>
            </a:pPr>
            <a:r>
              <a:rPr lang="en-US" smtClean="0">
                <a:cs typeface="+mn-cs"/>
              </a:rPr>
              <a:t>Once you complete the </a:t>
            </a:r>
            <a:r>
              <a:rPr lang="en-US" i="1" smtClean="0">
                <a:cs typeface="+mn-cs"/>
              </a:rPr>
              <a:t>PSP for Engineers</a:t>
            </a:r>
            <a:r>
              <a:rPr lang="en-US" smtClean="0">
                <a:cs typeface="+mn-cs"/>
              </a:rPr>
              <a:t> course, you are qualified to be a TSP team member.</a:t>
            </a:r>
          </a:p>
          <a:p>
            <a:pPr marL="0" indent="0" eaLnBrk="1" hangingPunct="1">
              <a:defRPr/>
            </a:pPr>
            <a:endParaRPr lang="en-US" smtClean="0">
              <a:cs typeface="+mn-cs"/>
            </a:endParaRPr>
          </a:p>
          <a:p>
            <a:pPr marL="0" indent="0" eaLnBrk="1" hangingPunct="1">
              <a:defRPr/>
            </a:pPr>
            <a:r>
              <a:rPr lang="en-US" smtClean="0">
                <a:cs typeface="+mn-cs"/>
              </a:rPr>
              <a:t>You may also train to be an authorized PSP instructor and TSP coach.</a:t>
            </a:r>
          </a:p>
          <a:p>
            <a:pPr marL="0" indent="0" eaLnBrk="1" hangingPunct="1">
              <a:defRPr/>
            </a:pPr>
            <a:endParaRPr lang="en-US" smtClean="0">
              <a:cs typeface="+mn-cs"/>
            </a:endParaRPr>
          </a:p>
        </p:txBody>
      </p:sp>
    </p:spTree>
    <p:extLst>
      <p:ext uri="{BB962C8B-B14F-4D97-AF65-F5344CB8AC3E}">
        <p14:creationId xmlns:p14="http://schemas.microsoft.com/office/powerpoint/2010/main" val="134361800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514" name="Rectangle 2"/>
          <p:cNvSpPr>
            <a:spLocks noGrp="1" noChangeArrowheads="1"/>
          </p:cNvSpPr>
          <p:nvPr>
            <p:ph type="title"/>
          </p:nvPr>
        </p:nvSpPr>
        <p:spPr/>
        <p:txBody>
          <a:bodyPr/>
          <a:lstStyle/>
          <a:p>
            <a:pPr eaLnBrk="1" hangingPunct="1">
              <a:defRPr/>
            </a:pPr>
            <a:r>
              <a:rPr lang="en-US" smtClean="0">
                <a:cs typeface="+mj-cs"/>
              </a:rPr>
              <a:t>PSP Instructor Training</a:t>
            </a:r>
          </a:p>
        </p:txBody>
      </p:sp>
      <p:sp>
        <p:nvSpPr>
          <p:cNvPr id="1088515" name="Rectangle 3"/>
          <p:cNvSpPr>
            <a:spLocks noGrp="1" noChangeArrowheads="1"/>
          </p:cNvSpPr>
          <p:nvPr>
            <p:ph idx="1"/>
          </p:nvPr>
        </p:nvSpPr>
        <p:spPr/>
        <p:txBody>
          <a:bodyPr/>
          <a:lstStyle/>
          <a:p>
            <a:pPr marL="0" indent="0" eaLnBrk="1" hangingPunct="1">
              <a:defRPr/>
            </a:pPr>
            <a:r>
              <a:rPr lang="en-US" dirty="0" smtClean="0">
                <a:cs typeface="+mn-cs"/>
              </a:rPr>
              <a:t>The SEI </a:t>
            </a:r>
            <a:r>
              <a:rPr lang="en-US" i="1" dirty="0" smtClean="0">
                <a:cs typeface="+mn-cs"/>
              </a:rPr>
              <a:t>PSP Instructor Training</a:t>
            </a:r>
            <a:r>
              <a:rPr lang="en-US" dirty="0" smtClean="0">
                <a:cs typeface="+mn-cs"/>
              </a:rPr>
              <a:t> course teaches you to teach the PSP and TSP courses.</a:t>
            </a:r>
          </a:p>
          <a:p>
            <a:pPr lvl="1" eaLnBrk="1" hangingPunct="1">
              <a:defRPr/>
            </a:pPr>
            <a:r>
              <a:rPr lang="en-US" dirty="0" smtClean="0"/>
              <a:t>the TSP executive seminar</a:t>
            </a:r>
          </a:p>
          <a:p>
            <a:pPr lvl="1" eaLnBrk="1" hangingPunct="1">
              <a:defRPr/>
            </a:pPr>
            <a:r>
              <a:rPr lang="en-US" dirty="0" smtClean="0"/>
              <a:t>TSP management training</a:t>
            </a:r>
          </a:p>
          <a:p>
            <a:pPr lvl="1" eaLnBrk="1" hangingPunct="1">
              <a:defRPr/>
            </a:pPr>
            <a:r>
              <a:rPr lang="en-US" dirty="0" smtClean="0"/>
              <a:t>the personal process course</a:t>
            </a:r>
          </a:p>
          <a:p>
            <a:pPr lvl="1" eaLnBrk="1" hangingPunct="1">
              <a:defRPr/>
            </a:pPr>
            <a:r>
              <a:rPr lang="en-US" dirty="0" smtClean="0"/>
              <a:t>the PSP I and PSP II engineering courses</a:t>
            </a:r>
          </a:p>
          <a:p>
            <a:pPr marL="0" indent="0" eaLnBrk="1" hangingPunct="1">
              <a:defRPr/>
            </a:pPr>
            <a:endParaRPr lang="en-US" dirty="0" smtClean="0">
              <a:cs typeface="+mn-cs"/>
            </a:endParaRPr>
          </a:p>
          <a:p>
            <a:pPr marL="0" indent="0" eaLnBrk="1" hangingPunct="1">
              <a:defRPr/>
            </a:pPr>
            <a:r>
              <a:rPr lang="en-US" dirty="0" smtClean="0">
                <a:cs typeface="+mn-cs"/>
              </a:rPr>
              <a:t>As an authorized PSP instructor, you can become licensed to use the SEI course materials.</a:t>
            </a:r>
          </a:p>
          <a:p>
            <a:pPr marL="0" indent="0" eaLnBrk="1" hangingPunct="1">
              <a:defRPr/>
            </a:pPr>
            <a:endParaRPr lang="en-US" dirty="0" smtClean="0">
              <a:cs typeface="+mn-cs"/>
            </a:endParaRPr>
          </a:p>
          <a:p>
            <a:pPr marL="0" indent="0" eaLnBrk="1" hangingPunct="1">
              <a:defRPr/>
            </a:pPr>
            <a:r>
              <a:rPr lang="en-US" dirty="0" smtClean="0">
                <a:cs typeface="+mn-cs"/>
              </a:rPr>
              <a:t>You are also required to provide student data and course evaluations for each course you teach.</a:t>
            </a:r>
          </a:p>
          <a:p>
            <a:pPr marL="0" indent="0" eaLnBrk="1" hangingPunct="1">
              <a:defRPr/>
            </a:pPr>
            <a:endParaRPr lang="en-US" dirty="0" smtClean="0">
              <a:cs typeface="+mn-cs"/>
            </a:endParaRPr>
          </a:p>
        </p:txBody>
      </p:sp>
    </p:spTree>
    <p:extLst>
      <p:ext uri="{BB962C8B-B14F-4D97-AF65-F5344CB8AC3E}">
        <p14:creationId xmlns:p14="http://schemas.microsoft.com/office/powerpoint/2010/main" val="1568679442"/>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658" name="Rectangle 2"/>
          <p:cNvSpPr>
            <a:spLocks noGrp="1" noChangeArrowheads="1"/>
          </p:cNvSpPr>
          <p:nvPr>
            <p:ph type="title"/>
          </p:nvPr>
        </p:nvSpPr>
        <p:spPr/>
        <p:txBody>
          <a:bodyPr/>
          <a:lstStyle/>
          <a:p>
            <a:r>
              <a:rPr lang="en-US" smtClean="0"/>
              <a:t>Instructor Training Requirements</a:t>
            </a:r>
          </a:p>
        </p:txBody>
      </p:sp>
      <p:sp>
        <p:nvSpPr>
          <p:cNvPr id="1094659" name="Rectangle 3"/>
          <p:cNvSpPr>
            <a:spLocks noGrp="1" noChangeArrowheads="1"/>
          </p:cNvSpPr>
          <p:nvPr>
            <p:ph idx="1"/>
          </p:nvPr>
        </p:nvSpPr>
        <p:spPr/>
        <p:txBody>
          <a:bodyPr/>
          <a:lstStyle/>
          <a:p>
            <a:r>
              <a:rPr lang="en-US" smtClean="0"/>
              <a:t>Entry criteria</a:t>
            </a:r>
          </a:p>
          <a:p>
            <a:pPr lvl="1"/>
            <a:r>
              <a:rPr lang="en-US" smtClean="0"/>
              <a:t>complete a written pre-test (open-book)</a:t>
            </a:r>
          </a:p>
          <a:p>
            <a:pPr lvl="1"/>
            <a:r>
              <a:rPr lang="en-US" smtClean="0"/>
              <a:t>submit your PSP student data to the SEI for screening to ensure that you have a basic understanding of the PSP</a:t>
            </a:r>
          </a:p>
          <a:p>
            <a:pPr lvl="1"/>
            <a:r>
              <a:rPr lang="en-US" smtClean="0"/>
              <a:t>previous teaching or public speaking experience</a:t>
            </a:r>
          </a:p>
          <a:p>
            <a:pPr lvl="1"/>
            <a:endParaRPr lang="en-US" smtClean="0"/>
          </a:p>
          <a:p>
            <a:r>
              <a:rPr lang="en-US" smtClean="0"/>
              <a:t>Take the five-day training course at the SEI within eighteen months of completing the PSP for Engineers course.</a:t>
            </a:r>
          </a:p>
          <a:p>
            <a:pPr lvl="1"/>
            <a:r>
              <a:rPr lang="en-US" smtClean="0"/>
              <a:t>present your PSP data and a case study</a:t>
            </a:r>
          </a:p>
          <a:p>
            <a:pPr lvl="1"/>
            <a:r>
              <a:rPr lang="en-US" smtClean="0"/>
              <a:t>pass a qualification exam (closed-book)</a:t>
            </a:r>
          </a:p>
        </p:txBody>
      </p:sp>
    </p:spTree>
    <p:extLst>
      <p:ext uri="{BB962C8B-B14F-4D97-AF65-F5344CB8AC3E}">
        <p14:creationId xmlns:p14="http://schemas.microsoft.com/office/powerpoint/2010/main" val="11764952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82" name="Rectangle 2"/>
          <p:cNvSpPr>
            <a:spLocks noGrp="1" noChangeArrowheads="1"/>
          </p:cNvSpPr>
          <p:nvPr>
            <p:ph type="title"/>
          </p:nvPr>
        </p:nvSpPr>
        <p:spPr/>
        <p:txBody>
          <a:bodyPr/>
          <a:lstStyle/>
          <a:p>
            <a:r>
              <a:rPr lang="en-US" smtClean="0"/>
              <a:t>Coach Training Purpose</a:t>
            </a:r>
          </a:p>
        </p:txBody>
      </p:sp>
      <p:sp>
        <p:nvSpPr>
          <p:cNvPr id="1095683" name="Rectangle 3"/>
          <p:cNvSpPr>
            <a:spLocks noGrp="1" noChangeArrowheads="1"/>
          </p:cNvSpPr>
          <p:nvPr>
            <p:ph idx="1"/>
          </p:nvPr>
        </p:nvSpPr>
        <p:spPr/>
        <p:txBody>
          <a:bodyPr/>
          <a:lstStyle/>
          <a:p>
            <a:r>
              <a:rPr lang="en-US" smtClean="0"/>
              <a:t>The SEI TSP Coach Training teaches you to coach TSP teams.</a:t>
            </a:r>
          </a:p>
          <a:p>
            <a:endParaRPr lang="en-US" smtClean="0"/>
          </a:p>
          <a:p>
            <a:r>
              <a:rPr lang="en-US" smtClean="0"/>
              <a:t>It is a five-day course taught at the SEI.</a:t>
            </a:r>
          </a:p>
          <a:p>
            <a:endParaRPr lang="en-US" smtClean="0"/>
          </a:p>
          <a:p>
            <a:r>
              <a:rPr lang="en-US" smtClean="0"/>
              <a:t>To attend you must  </a:t>
            </a:r>
          </a:p>
          <a:p>
            <a:pPr lvl="1"/>
            <a:r>
              <a:rPr lang="en-US" smtClean="0"/>
              <a:t>be an SEI-authorized PSP instructor</a:t>
            </a:r>
          </a:p>
          <a:p>
            <a:pPr lvl="1"/>
            <a:r>
              <a:rPr lang="en-US" smtClean="0"/>
              <a:t>have a TSP license agreement between your organization and CMU</a:t>
            </a:r>
          </a:p>
          <a:p>
            <a:endParaRPr lang="en-US" smtClean="0"/>
          </a:p>
          <a:p>
            <a:r>
              <a:rPr lang="en-US" smtClean="0"/>
              <a:t>To qualify as a TSP coach, SEI must observe you successfully launch a TSP team.</a:t>
            </a:r>
          </a:p>
        </p:txBody>
      </p:sp>
    </p:spTree>
    <p:extLst>
      <p:ext uri="{BB962C8B-B14F-4D97-AF65-F5344CB8AC3E}">
        <p14:creationId xmlns:p14="http://schemas.microsoft.com/office/powerpoint/2010/main" val="1505788246"/>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3506" name="Rectangle 2"/>
          <p:cNvSpPr>
            <a:spLocks noGrp="1" noChangeArrowheads="1"/>
          </p:cNvSpPr>
          <p:nvPr>
            <p:ph type="title"/>
          </p:nvPr>
        </p:nvSpPr>
        <p:spPr/>
        <p:txBody>
          <a:bodyPr/>
          <a:lstStyle/>
          <a:p>
            <a:r>
              <a:rPr lang="en-US" smtClean="0"/>
              <a:t>PSP Certification</a:t>
            </a:r>
          </a:p>
        </p:txBody>
      </p:sp>
      <p:sp>
        <p:nvSpPr>
          <p:cNvPr id="1173507" name="Rectangle 3"/>
          <p:cNvSpPr>
            <a:spLocks noGrp="1" noChangeArrowheads="1"/>
          </p:cNvSpPr>
          <p:nvPr>
            <p:ph idx="1"/>
          </p:nvPr>
        </p:nvSpPr>
        <p:spPr/>
        <p:txBody>
          <a:bodyPr/>
          <a:lstStyle/>
          <a:p>
            <a:r>
              <a:rPr lang="en-US" smtClean="0"/>
              <a:t>As a certified PSP professional, you will have recognized evidence of your professional competence in software engineering.</a:t>
            </a:r>
          </a:p>
          <a:p>
            <a:endParaRPr lang="en-US" smtClean="0"/>
          </a:p>
          <a:p>
            <a:r>
              <a:rPr lang="en-US" smtClean="0"/>
              <a:t>This will make you more attractive as a potential employee and add to your professional stature.</a:t>
            </a:r>
          </a:p>
          <a:p>
            <a:endParaRPr lang="en-US" smtClean="0"/>
          </a:p>
          <a:p>
            <a:r>
              <a:rPr lang="en-US" smtClean="0"/>
              <a:t>To find out more about the PSP certification process, contact the SEI.</a:t>
            </a:r>
          </a:p>
        </p:txBody>
      </p:sp>
    </p:spTree>
    <p:extLst>
      <p:ext uri="{BB962C8B-B14F-4D97-AF65-F5344CB8AC3E}">
        <p14:creationId xmlns:p14="http://schemas.microsoft.com/office/powerpoint/2010/main" val="283161942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874" name="Rectangle 2"/>
          <p:cNvSpPr>
            <a:spLocks noGrp="1" noChangeArrowheads="1"/>
          </p:cNvSpPr>
          <p:nvPr>
            <p:ph type="title"/>
          </p:nvPr>
        </p:nvSpPr>
        <p:spPr/>
        <p:txBody>
          <a:bodyPr/>
          <a:lstStyle/>
          <a:p>
            <a:r>
              <a:rPr lang="en-US" smtClean="0"/>
              <a:t>Jelled Teams</a:t>
            </a:r>
          </a:p>
        </p:txBody>
      </p:sp>
      <p:sp>
        <p:nvSpPr>
          <p:cNvPr id="1103875" name="Rectangle 3"/>
          <p:cNvSpPr>
            <a:spLocks noGrp="1" noChangeArrowheads="1"/>
          </p:cNvSpPr>
          <p:nvPr>
            <p:ph idx="1"/>
          </p:nvPr>
        </p:nvSpPr>
        <p:spPr/>
        <p:txBody>
          <a:bodyPr/>
          <a:lstStyle/>
          <a:p>
            <a:r>
              <a:rPr lang="en-US" dirty="0" smtClean="0"/>
              <a:t>Jelled teams do the best work.</a:t>
            </a:r>
          </a:p>
          <a:p>
            <a:endParaRPr lang="en-US" dirty="0" smtClean="0"/>
          </a:p>
          <a:p>
            <a:r>
              <a:rPr lang="en-US" dirty="0" smtClean="0"/>
              <a:t>The objective of the TSP is to build and maintain jelled teams.</a:t>
            </a:r>
          </a:p>
          <a:p>
            <a:endParaRPr lang="en-US" dirty="0" smtClean="0"/>
          </a:p>
        </p:txBody>
      </p:sp>
    </p:spTree>
    <p:extLst>
      <p:ext uri="{BB962C8B-B14F-4D97-AF65-F5344CB8AC3E}">
        <p14:creationId xmlns:p14="http://schemas.microsoft.com/office/powerpoint/2010/main" val="145344474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0434" name="Rectangle 2"/>
          <p:cNvSpPr>
            <a:spLocks noGrp="1" noChangeArrowheads="1"/>
          </p:cNvSpPr>
          <p:nvPr>
            <p:ph type="title"/>
          </p:nvPr>
        </p:nvSpPr>
        <p:spPr/>
        <p:txBody>
          <a:bodyPr/>
          <a:lstStyle/>
          <a:p>
            <a:pPr eaLnBrk="1" hangingPunct="1">
              <a:defRPr/>
            </a:pPr>
            <a:r>
              <a:rPr lang="en-US" smtClean="0">
                <a:cs typeface="+mj-cs"/>
              </a:rPr>
              <a:t>Concluding Comments</a:t>
            </a:r>
          </a:p>
        </p:txBody>
      </p:sp>
      <p:sp>
        <p:nvSpPr>
          <p:cNvPr id="1170435" name="Rectangle 3"/>
          <p:cNvSpPr>
            <a:spLocks noGrp="1" noChangeArrowheads="1"/>
          </p:cNvSpPr>
          <p:nvPr>
            <p:ph idx="1"/>
          </p:nvPr>
        </p:nvSpPr>
        <p:spPr/>
        <p:txBody>
          <a:bodyPr/>
          <a:lstStyle/>
          <a:p>
            <a:pPr marL="0" indent="0" eaLnBrk="1" hangingPunct="1">
              <a:defRPr/>
            </a:pPr>
            <a:r>
              <a:rPr lang="en-US" smtClean="0">
                <a:cs typeface="+mn-cs"/>
              </a:rPr>
              <a:t>With PSP training, you now have the skills and knowledge to do superior software engineering.</a:t>
            </a:r>
          </a:p>
          <a:p>
            <a:pPr marL="0" indent="0" eaLnBrk="1" hangingPunct="1">
              <a:defRPr/>
            </a:pPr>
            <a:endParaRPr lang="en-US" smtClean="0">
              <a:cs typeface="+mn-cs"/>
            </a:endParaRPr>
          </a:p>
          <a:p>
            <a:pPr marL="0" indent="0" eaLnBrk="1" hangingPunct="1">
              <a:defRPr/>
            </a:pPr>
            <a:r>
              <a:rPr lang="en-US" smtClean="0">
                <a:cs typeface="+mn-cs"/>
              </a:rPr>
              <a:t>With these skills come responsibilities.</a:t>
            </a:r>
          </a:p>
          <a:p>
            <a:pPr marL="0" indent="0" eaLnBrk="1" hangingPunct="1">
              <a:defRPr/>
            </a:pPr>
            <a:endParaRPr lang="en-US" smtClean="0">
              <a:cs typeface="+mn-cs"/>
            </a:endParaRPr>
          </a:p>
          <a:p>
            <a:pPr marL="0" indent="0" eaLnBrk="1" hangingPunct="1">
              <a:defRPr/>
            </a:pPr>
            <a:r>
              <a:rPr lang="en-US" smtClean="0">
                <a:cs typeface="+mn-cs"/>
              </a:rPr>
              <a:t>To fulfill these responsibilities, it is helpful to consider your personal goals.</a:t>
            </a:r>
          </a:p>
          <a:p>
            <a:pPr marL="0" indent="0" eaLnBrk="1" hangingPunct="1">
              <a:defRPr/>
            </a:pPr>
            <a:endParaRPr lang="en-US" smtClean="0">
              <a:cs typeface="+mn-cs"/>
            </a:endParaRPr>
          </a:p>
        </p:txBody>
      </p:sp>
    </p:spTree>
    <p:extLst>
      <p:ext uri="{BB962C8B-B14F-4D97-AF65-F5344CB8AC3E}">
        <p14:creationId xmlns:p14="http://schemas.microsoft.com/office/powerpoint/2010/main" val="207228219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8754" name="Rectangle 2"/>
          <p:cNvSpPr>
            <a:spLocks noGrp="1" noChangeArrowheads="1"/>
          </p:cNvSpPr>
          <p:nvPr>
            <p:ph type="title"/>
          </p:nvPr>
        </p:nvSpPr>
        <p:spPr/>
        <p:txBody>
          <a:bodyPr/>
          <a:lstStyle/>
          <a:p>
            <a:r>
              <a:rPr lang="en-US" smtClean="0"/>
              <a:t>The Responsible Professional</a:t>
            </a:r>
          </a:p>
        </p:txBody>
      </p:sp>
      <p:sp>
        <p:nvSpPr>
          <p:cNvPr id="1098755" name="Rectangle 3"/>
          <p:cNvSpPr>
            <a:spLocks noGrp="1" noChangeArrowheads="1"/>
          </p:cNvSpPr>
          <p:nvPr>
            <p:ph idx="1"/>
          </p:nvPr>
        </p:nvSpPr>
        <p:spPr/>
        <p:txBody>
          <a:bodyPr/>
          <a:lstStyle/>
          <a:p>
            <a:r>
              <a:rPr lang="en-US" smtClean="0"/>
              <a:t>As a responsible professional, you need to</a:t>
            </a:r>
          </a:p>
          <a:p>
            <a:pPr lvl="1"/>
            <a:r>
              <a:rPr lang="en-US" smtClean="0"/>
              <a:t>find and learn new methods</a:t>
            </a:r>
          </a:p>
          <a:p>
            <a:pPr lvl="1"/>
            <a:r>
              <a:rPr lang="en-US" smtClean="0"/>
              <a:t>use these methods in your work</a:t>
            </a:r>
          </a:p>
          <a:p>
            <a:pPr lvl="1"/>
            <a:r>
              <a:rPr lang="en-US" smtClean="0"/>
              <a:t>recognize your strengths and weaknesses</a:t>
            </a:r>
          </a:p>
          <a:p>
            <a:pPr lvl="1"/>
            <a:r>
              <a:rPr lang="en-US" smtClean="0"/>
              <a:t>identify areas for improvement</a:t>
            </a:r>
          </a:p>
          <a:p>
            <a:pPr lvl="1"/>
            <a:r>
              <a:rPr lang="en-US" smtClean="0"/>
              <a:t>practice, practice, practice</a:t>
            </a:r>
          </a:p>
          <a:p>
            <a:pPr lvl="1"/>
            <a:r>
              <a:rPr lang="en-US" smtClean="0"/>
              <a:t>publicize the methods that you find helpful</a:t>
            </a:r>
          </a:p>
          <a:p>
            <a:pPr lvl="1"/>
            <a:r>
              <a:rPr lang="en-US" smtClean="0"/>
              <a:t>learn from history</a:t>
            </a:r>
          </a:p>
          <a:p>
            <a:endParaRPr lang="en-US" smtClean="0"/>
          </a:p>
          <a:p>
            <a:r>
              <a:rPr lang="en-US" smtClean="0"/>
              <a:t>This will assure your continuing professional growth and improvement.</a:t>
            </a:r>
          </a:p>
        </p:txBody>
      </p:sp>
    </p:spTree>
    <p:extLst>
      <p:ext uri="{BB962C8B-B14F-4D97-AF65-F5344CB8AC3E}">
        <p14:creationId xmlns:p14="http://schemas.microsoft.com/office/powerpoint/2010/main" val="3070080524"/>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0802" name="Rectangle 2"/>
          <p:cNvSpPr>
            <a:spLocks noGrp="1" noChangeArrowheads="1"/>
          </p:cNvSpPr>
          <p:nvPr>
            <p:ph type="title"/>
          </p:nvPr>
        </p:nvSpPr>
        <p:spPr/>
        <p:txBody>
          <a:bodyPr>
            <a:normAutofit fontScale="90000"/>
          </a:bodyPr>
          <a:lstStyle/>
          <a:p>
            <a:r>
              <a:rPr lang="en-US" smtClean="0"/>
              <a:t>What Do You Want from Software Engineering?</a:t>
            </a:r>
          </a:p>
        </p:txBody>
      </p:sp>
      <p:sp>
        <p:nvSpPr>
          <p:cNvPr id="1100803" name="Rectangle 3"/>
          <p:cNvSpPr>
            <a:spLocks noGrp="1" noChangeArrowheads="1"/>
          </p:cNvSpPr>
          <p:nvPr>
            <p:ph idx="1"/>
          </p:nvPr>
        </p:nvSpPr>
        <p:spPr/>
        <p:txBody>
          <a:bodyPr/>
          <a:lstStyle/>
          <a:p>
            <a:r>
              <a:rPr lang="en-US" smtClean="0"/>
              <a:t>What are your personal objectives?</a:t>
            </a:r>
          </a:p>
          <a:p>
            <a:endParaRPr lang="en-US" smtClean="0"/>
          </a:p>
          <a:p>
            <a:r>
              <a:rPr lang="en-US" smtClean="0"/>
              <a:t>Surprisingly often, we achieve our objectives in ways that we did not expect, so keep an open mind and keep looking.</a:t>
            </a:r>
          </a:p>
          <a:p>
            <a:endParaRPr lang="en-US" smtClean="0"/>
          </a:p>
          <a:p>
            <a:r>
              <a:rPr lang="en-US" smtClean="0"/>
              <a:t>Since we all reach the same end, we should concentrate on the route.</a:t>
            </a:r>
          </a:p>
          <a:p>
            <a:endParaRPr lang="en-US" smtClean="0"/>
          </a:p>
          <a:p>
            <a:r>
              <a:rPr lang="en-US" smtClean="0"/>
              <a:t>If you can occasionally achieve excellence, it could be well worth the trip.</a:t>
            </a:r>
          </a:p>
        </p:txBody>
      </p:sp>
    </p:spTree>
    <p:extLst>
      <p:ext uri="{BB962C8B-B14F-4D97-AF65-F5344CB8AC3E}">
        <p14:creationId xmlns:p14="http://schemas.microsoft.com/office/powerpoint/2010/main" val="406441230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1458" name="Rectangle 2"/>
          <p:cNvSpPr>
            <a:spLocks noGrp="1" noChangeArrowheads="1"/>
          </p:cNvSpPr>
          <p:nvPr>
            <p:ph type="title"/>
          </p:nvPr>
        </p:nvSpPr>
        <p:spPr/>
        <p:txBody>
          <a:bodyPr/>
          <a:lstStyle/>
          <a:p>
            <a:r>
              <a:rPr lang="en-US" smtClean="0"/>
              <a:t>Complex Intellectual Work</a:t>
            </a:r>
          </a:p>
        </p:txBody>
      </p:sp>
      <p:sp>
        <p:nvSpPr>
          <p:cNvPr id="1171459" name="Rectangle 3"/>
          <p:cNvSpPr>
            <a:spLocks noGrp="1" noChangeArrowheads="1"/>
          </p:cNvSpPr>
          <p:nvPr>
            <p:ph idx="1"/>
          </p:nvPr>
        </p:nvSpPr>
        <p:spPr/>
        <p:txBody>
          <a:bodyPr>
            <a:normAutofit lnSpcReduction="10000"/>
          </a:bodyPr>
          <a:lstStyle/>
          <a:p>
            <a:r>
              <a:rPr lang="en-US" smtClean="0"/>
              <a:t>To do complex and high-quality intellectual work, software professionals must</a:t>
            </a:r>
          </a:p>
          <a:p>
            <a:pPr lvl="1"/>
            <a:r>
              <a:rPr lang="en-US" smtClean="0"/>
              <a:t>truly understand the problem</a:t>
            </a:r>
          </a:p>
          <a:p>
            <a:pPr lvl="1"/>
            <a:r>
              <a:rPr lang="en-US" smtClean="0"/>
              <a:t>find the problem an interesting challenge</a:t>
            </a:r>
          </a:p>
          <a:p>
            <a:pPr lvl="1"/>
            <a:r>
              <a:rPr lang="en-US" smtClean="0"/>
              <a:t>want to solve the problem</a:t>
            </a:r>
          </a:p>
          <a:p>
            <a:pPr lvl="1"/>
            <a:r>
              <a:rPr lang="en-US" smtClean="0"/>
              <a:t>have the flexibility to solve the problem their own way</a:t>
            </a:r>
          </a:p>
          <a:p>
            <a:endParaRPr lang="en-US" smtClean="0"/>
          </a:p>
          <a:p>
            <a:r>
              <a:rPr lang="en-US" smtClean="0"/>
              <a:t>Software developers like to work this way.</a:t>
            </a:r>
          </a:p>
          <a:p>
            <a:endParaRPr lang="en-US" smtClean="0"/>
          </a:p>
          <a:p>
            <a:r>
              <a:rPr lang="en-US" smtClean="0"/>
              <a:t>It is highly rewarding to work on a team that</a:t>
            </a:r>
          </a:p>
          <a:p>
            <a:r>
              <a:rPr lang="en-US" smtClean="0"/>
              <a:t>  shares common goals</a:t>
            </a:r>
          </a:p>
          <a:p>
            <a:r>
              <a:rPr lang="en-US" smtClean="0"/>
              <a:t>  works cooperatively to meet its goals</a:t>
            </a:r>
          </a:p>
        </p:txBody>
      </p:sp>
    </p:spTree>
    <p:extLst>
      <p:ext uri="{BB962C8B-B14F-4D97-AF65-F5344CB8AC3E}">
        <p14:creationId xmlns:p14="http://schemas.microsoft.com/office/powerpoint/2010/main" val="912957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4354" name="Rectangle 2"/>
          <p:cNvSpPr>
            <a:spLocks noGrp="1" noChangeArrowheads="1"/>
          </p:cNvSpPr>
          <p:nvPr>
            <p:ph type="title"/>
          </p:nvPr>
        </p:nvSpPr>
        <p:spPr/>
        <p:txBody>
          <a:bodyPr/>
          <a:lstStyle/>
          <a:p>
            <a:r>
              <a:rPr lang="en-US" smtClean="0"/>
              <a:t>How Successful Teams Evolve</a:t>
            </a:r>
          </a:p>
        </p:txBody>
      </p:sp>
      <p:sp>
        <p:nvSpPr>
          <p:cNvPr id="1124355" name="Rectangle 3"/>
          <p:cNvSpPr>
            <a:spLocks noGrp="1" noChangeArrowheads="1"/>
          </p:cNvSpPr>
          <p:nvPr>
            <p:ph idx="1"/>
          </p:nvPr>
        </p:nvSpPr>
        <p:spPr/>
        <p:txBody>
          <a:bodyPr>
            <a:normAutofit lnSpcReduction="10000"/>
          </a:bodyPr>
          <a:lstStyle/>
          <a:p>
            <a:r>
              <a:rPr lang="en-US" smtClean="0"/>
              <a:t>The ability of a team to effectively work together develops over time.</a:t>
            </a:r>
          </a:p>
          <a:p>
            <a:endParaRPr lang="en-US" smtClean="0"/>
          </a:p>
          <a:p>
            <a:r>
              <a:rPr lang="en-US" smtClean="0"/>
              <a:t>Teams generally begin with</a:t>
            </a:r>
          </a:p>
          <a:p>
            <a:pPr lvl="1"/>
            <a:r>
              <a:rPr lang="en-US" smtClean="0"/>
              <a:t>diverse goals</a:t>
            </a:r>
          </a:p>
          <a:p>
            <a:pPr lvl="1"/>
            <a:r>
              <a:rPr lang="en-US" smtClean="0"/>
              <a:t>no clear sense of responsibilities</a:t>
            </a:r>
          </a:p>
          <a:p>
            <a:pPr lvl="1"/>
            <a:r>
              <a:rPr lang="en-US" smtClean="0"/>
              <a:t>vague ideas about the product to be built</a:t>
            </a:r>
          </a:p>
          <a:p>
            <a:pPr lvl="1"/>
            <a:r>
              <a:rPr lang="en-US" smtClean="0"/>
              <a:t>varying approaches to the work</a:t>
            </a:r>
          </a:p>
          <a:p>
            <a:endParaRPr lang="en-US" smtClean="0"/>
          </a:p>
          <a:p>
            <a:r>
              <a:rPr lang="en-US" smtClean="0"/>
              <a:t>In time, team members may converge on a common understanding of these factors.</a:t>
            </a:r>
          </a:p>
          <a:p>
            <a:endParaRPr lang="en-US" smtClean="0"/>
          </a:p>
          <a:p>
            <a:r>
              <a:rPr lang="en-US" smtClean="0"/>
              <a:t>Only then can they do their best work.</a:t>
            </a:r>
          </a:p>
        </p:txBody>
      </p:sp>
    </p:spTree>
    <p:extLst>
      <p:ext uri="{BB962C8B-B14F-4D97-AF65-F5344CB8AC3E}">
        <p14:creationId xmlns:p14="http://schemas.microsoft.com/office/powerpoint/2010/main" val="582364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5378" name="Rectangle 2"/>
          <p:cNvSpPr>
            <a:spLocks noGrp="1" noChangeArrowheads="1"/>
          </p:cNvSpPr>
          <p:nvPr>
            <p:ph type="title"/>
          </p:nvPr>
        </p:nvSpPr>
        <p:spPr/>
        <p:txBody>
          <a:bodyPr/>
          <a:lstStyle/>
          <a:p>
            <a:r>
              <a:rPr lang="en-US" dirty="0" smtClean="0"/>
              <a:t>Requirements of Team Members</a:t>
            </a:r>
          </a:p>
        </p:txBody>
      </p:sp>
      <p:sp>
        <p:nvSpPr>
          <p:cNvPr id="1125379" name="Rectangle 3"/>
          <p:cNvSpPr>
            <a:spLocks noGrp="1" noChangeArrowheads="1"/>
          </p:cNvSpPr>
          <p:nvPr>
            <p:ph idx="1"/>
          </p:nvPr>
        </p:nvSpPr>
        <p:spPr/>
        <p:txBody>
          <a:bodyPr/>
          <a:lstStyle/>
          <a:p>
            <a:r>
              <a:rPr lang="en-US" smtClean="0"/>
              <a:t>While skilled members are essential, technical skills alone are not enough.</a:t>
            </a:r>
          </a:p>
          <a:p>
            <a:endParaRPr lang="en-US" smtClean="0"/>
          </a:p>
          <a:p>
            <a:r>
              <a:rPr lang="en-US" smtClean="0"/>
              <a:t>High-performance teamwork  </a:t>
            </a:r>
          </a:p>
          <a:p>
            <a:pPr lvl="1"/>
            <a:r>
              <a:rPr lang="en-US" smtClean="0"/>
              <a:t>is interdependent</a:t>
            </a:r>
          </a:p>
          <a:p>
            <a:pPr lvl="1"/>
            <a:r>
              <a:rPr lang="en-US" smtClean="0"/>
              <a:t>involves shared commitment</a:t>
            </a:r>
          </a:p>
          <a:p>
            <a:endParaRPr lang="en-US" smtClean="0"/>
          </a:p>
          <a:p>
            <a:r>
              <a:rPr lang="en-US" smtClean="0"/>
              <a:t>To work this way, the team members must</a:t>
            </a:r>
          </a:p>
          <a:p>
            <a:r>
              <a:rPr lang="en-US" smtClean="0"/>
              <a:t>  be personally disciplined</a:t>
            </a:r>
          </a:p>
          <a:p>
            <a:r>
              <a:rPr lang="en-US" smtClean="0"/>
              <a:t>  understand their own abilities </a:t>
            </a:r>
          </a:p>
          <a:p>
            <a:r>
              <a:rPr lang="en-US" smtClean="0"/>
              <a:t>  make realistic commitments</a:t>
            </a:r>
          </a:p>
        </p:txBody>
      </p:sp>
    </p:spTree>
    <p:extLst>
      <p:ext uri="{BB962C8B-B14F-4D97-AF65-F5344CB8AC3E}">
        <p14:creationId xmlns:p14="http://schemas.microsoft.com/office/powerpoint/2010/main" val="2395777352"/>
      </p:ext>
    </p:extLst>
  </p:cSld>
  <p:clrMapOvr>
    <a:masterClrMapping/>
  </p:clrMapOvr>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126</TotalTime>
  <Words>3458</Words>
  <Application>Microsoft Office PowerPoint</Application>
  <PresentationFormat>On-screen Show (4:3)</PresentationFormat>
  <Paragraphs>563</Paragraphs>
  <Slides>62</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62</vt:i4>
      </vt:variant>
    </vt:vector>
  </HeadingPairs>
  <TitlesOfParts>
    <vt:vector size="67" baseType="lpstr">
      <vt:lpstr>MS PGothic</vt:lpstr>
      <vt:lpstr>Arial</vt:lpstr>
      <vt:lpstr>Calibri</vt:lpstr>
      <vt:lpstr>Times New Roman</vt:lpstr>
      <vt:lpstr>SEI_Template</vt:lpstr>
      <vt:lpstr>Using the PSP</vt:lpstr>
      <vt:lpstr>PowerPoint Presentation</vt:lpstr>
      <vt:lpstr>PowerPoint Presentation</vt:lpstr>
      <vt:lpstr>Lecture Topics </vt:lpstr>
      <vt:lpstr>Working in Teams</vt:lpstr>
      <vt:lpstr>Jelled Teams</vt:lpstr>
      <vt:lpstr>Complex Intellectual Work</vt:lpstr>
      <vt:lpstr>How Successful Teams Evolve</vt:lpstr>
      <vt:lpstr>Requirements of Team Members</vt:lpstr>
      <vt:lpstr>What is the TSP?</vt:lpstr>
      <vt:lpstr>Building Effective Teams with the TSP</vt:lpstr>
      <vt:lpstr>What Does the TSP Do?</vt:lpstr>
      <vt:lpstr>Management Support</vt:lpstr>
      <vt:lpstr>Building Needed Skills </vt:lpstr>
      <vt:lpstr>TSP Structure and Flow</vt:lpstr>
      <vt:lpstr>The TSP Launch -1</vt:lpstr>
      <vt:lpstr>The TSP Launch -2</vt:lpstr>
      <vt:lpstr>The TSP Launch Products</vt:lpstr>
      <vt:lpstr>The Launch Process Meetings</vt:lpstr>
      <vt:lpstr>TSP Launch Meeting 1</vt:lpstr>
      <vt:lpstr>Meeting 1 Strategy -1</vt:lpstr>
      <vt:lpstr>Meeting 1 Strategy -2</vt:lpstr>
      <vt:lpstr>TSP Launch Meeting 2</vt:lpstr>
      <vt:lpstr>The TSP Roles -1</vt:lpstr>
      <vt:lpstr>The TSP Roles -2</vt:lpstr>
      <vt:lpstr>The Team Leader Role</vt:lpstr>
      <vt:lpstr>Meeting 2 Products</vt:lpstr>
      <vt:lpstr>TSP Launch Meeting 3</vt:lpstr>
      <vt:lpstr>Meeting 3 Products</vt:lpstr>
      <vt:lpstr>TSP Launch Meeting 4</vt:lpstr>
      <vt:lpstr>Meeting 4 Agenda</vt:lpstr>
      <vt:lpstr>Meeting 4 Products</vt:lpstr>
      <vt:lpstr>Project Size Estimate</vt:lpstr>
      <vt:lpstr>Team Task and Resource Plan</vt:lpstr>
      <vt:lpstr>TSP Launch Meeting 5</vt:lpstr>
      <vt:lpstr>Quality Plan</vt:lpstr>
      <vt:lpstr>TSP Launch Meeting 6</vt:lpstr>
      <vt:lpstr>TSP Launch Meeting 7</vt:lpstr>
      <vt:lpstr>TSP Launch Meeting 8</vt:lpstr>
      <vt:lpstr>Meeting 8 Strategy </vt:lpstr>
      <vt:lpstr>TSP Launch Meeting 9</vt:lpstr>
      <vt:lpstr>Meeting 9 Strategy </vt:lpstr>
      <vt:lpstr>TSP Launch Postmortem</vt:lpstr>
      <vt:lpstr>Working on a TSP Project</vt:lpstr>
      <vt:lpstr>Following the Process -1</vt:lpstr>
      <vt:lpstr>Following the Process -2</vt:lpstr>
      <vt:lpstr>Maintaining the Plan</vt:lpstr>
      <vt:lpstr>Tracking Product Quality</vt:lpstr>
      <vt:lpstr>Defect Data by Phase</vt:lpstr>
      <vt:lpstr>Selected TSP Quality Profiles</vt:lpstr>
      <vt:lpstr>Tracking and Reporting Progress</vt:lpstr>
      <vt:lpstr>Project Progress Indicators</vt:lpstr>
      <vt:lpstr>Weekly Team Data</vt:lpstr>
      <vt:lpstr>Demonstrate Performance</vt:lpstr>
      <vt:lpstr>The Next Steps</vt:lpstr>
      <vt:lpstr>PSP Instructor Training</vt:lpstr>
      <vt:lpstr>Instructor Training Requirements</vt:lpstr>
      <vt:lpstr>Coach Training Purpose</vt:lpstr>
      <vt:lpstr>PSP Certification</vt:lpstr>
      <vt:lpstr>Concluding Comments</vt:lpstr>
      <vt:lpstr>The Responsible Professional</vt:lpstr>
      <vt:lpstr>What Do You Want from Software Engineering?</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24</cp:revision>
  <cp:lastPrinted>2015-11-05T19:18:24Z</cp:lastPrinted>
  <dcterms:created xsi:type="dcterms:W3CDTF">2016-03-14T18:33:10Z</dcterms:created>
  <dcterms:modified xsi:type="dcterms:W3CDTF">2018-09-06T00:13:33Z</dcterms:modified>
</cp:coreProperties>
</file>